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1"/>
  </p:notesMasterIdLst>
  <p:sldIdLst>
    <p:sldId id="256" r:id="rId2"/>
    <p:sldId id="260" r:id="rId3"/>
    <p:sldId id="261" r:id="rId4"/>
    <p:sldId id="257" r:id="rId5"/>
    <p:sldId id="293" r:id="rId6"/>
    <p:sldId id="294" r:id="rId7"/>
    <p:sldId id="295" r:id="rId8"/>
    <p:sldId id="296" r:id="rId9"/>
    <p:sldId id="290" r:id="rId10"/>
    <p:sldId id="292" r:id="rId11"/>
    <p:sldId id="297" r:id="rId12"/>
    <p:sldId id="298" r:id="rId13"/>
    <p:sldId id="299" r:id="rId14"/>
    <p:sldId id="300" r:id="rId15"/>
    <p:sldId id="301" r:id="rId16"/>
    <p:sldId id="302" r:id="rId17"/>
    <p:sldId id="303" r:id="rId18"/>
    <p:sldId id="304" r:id="rId19"/>
    <p:sldId id="305" r:id="rId20"/>
    <p:sldId id="307" r:id="rId21"/>
    <p:sldId id="340" r:id="rId22"/>
    <p:sldId id="306" r:id="rId23"/>
    <p:sldId id="308" r:id="rId24"/>
    <p:sldId id="341" r:id="rId25"/>
    <p:sldId id="309" r:id="rId26"/>
    <p:sldId id="310" r:id="rId27"/>
    <p:sldId id="311" r:id="rId28"/>
    <p:sldId id="312" r:id="rId29"/>
    <p:sldId id="313" r:id="rId30"/>
    <p:sldId id="314" r:id="rId31"/>
    <p:sldId id="315" r:id="rId32"/>
    <p:sldId id="316" r:id="rId33"/>
    <p:sldId id="317" r:id="rId34"/>
    <p:sldId id="318" r:id="rId35"/>
    <p:sldId id="319" r:id="rId36"/>
    <p:sldId id="320" r:id="rId37"/>
    <p:sldId id="321" r:id="rId38"/>
    <p:sldId id="344" r:id="rId39"/>
    <p:sldId id="322" r:id="rId40"/>
    <p:sldId id="323" r:id="rId41"/>
    <p:sldId id="324" r:id="rId42"/>
    <p:sldId id="325" r:id="rId43"/>
    <p:sldId id="327" r:id="rId44"/>
    <p:sldId id="345" r:id="rId45"/>
    <p:sldId id="346" r:id="rId46"/>
    <p:sldId id="329" r:id="rId47"/>
    <p:sldId id="330" r:id="rId48"/>
    <p:sldId id="331" r:id="rId49"/>
    <p:sldId id="332" r:id="rId50"/>
    <p:sldId id="333" r:id="rId51"/>
    <p:sldId id="291" r:id="rId52"/>
    <p:sldId id="262" r:id="rId53"/>
    <p:sldId id="342" r:id="rId54"/>
    <p:sldId id="335" r:id="rId55"/>
    <p:sldId id="343" r:id="rId56"/>
    <p:sldId id="336" r:id="rId57"/>
    <p:sldId id="337" r:id="rId58"/>
    <p:sldId id="338" r:id="rId59"/>
    <p:sldId id="339" r:id="rId6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3C87"/>
    <a:srgbClr val="823D8A"/>
    <a:srgbClr val="3465B0"/>
    <a:srgbClr val="15A59D"/>
    <a:srgbClr val="CE435F"/>
    <a:srgbClr val="16A69C"/>
    <a:srgbClr val="139130"/>
    <a:srgbClr val="F7EBCE"/>
    <a:srgbClr val="FBE5B6"/>
    <a:srgbClr val="FAD2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00" autoAdjust="0"/>
    <p:restoredTop sz="99512" autoAdjust="0"/>
  </p:normalViewPr>
  <p:slideViewPr>
    <p:cSldViewPr snapToGrid="0" snapToObjects="1">
      <p:cViewPr>
        <p:scale>
          <a:sx n="90" d="100"/>
          <a:sy n="90" d="100"/>
        </p:scale>
        <p:origin x="-4152" y="-12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 snapToObjects="1">
      <p:cViewPr varScale="1">
        <p:scale>
          <a:sx n="113" d="100"/>
          <a:sy n="113" d="100"/>
        </p:scale>
        <p:origin x="-3404" y="-6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presProps" Target="presProps.xml"/><Relationship Id="rId64" Type="http://schemas.openxmlformats.org/officeDocument/2006/relationships/viewProps" Target="viewProps.xml"/><Relationship Id="rId65" Type="http://schemas.openxmlformats.org/officeDocument/2006/relationships/theme" Target="theme/theme1.xml"/><Relationship Id="rId66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notesMaster" Target="notesMasters/notesMaster1.xml"/><Relationship Id="rId62" Type="http://schemas.openxmlformats.org/officeDocument/2006/relationships/printerSettings" Target="printerSettings/printerSettings1.bin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C19AF1-1B8C-49B9-93E0-64C2615CFBBE}" type="datetimeFigureOut">
              <a:rPr lang="ko-KR" altLang="en-US" smtClean="0"/>
              <a:t>15. 11. 19.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9376EB-A26B-42AA-BBD1-C17FA86174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09416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ko-KR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ko-KR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6D7D3-A464-DB4F-84A1-5239E48D8AE1}" type="datetimeFigureOut">
              <a:rPr lang="en-US" smtClean="0"/>
              <a:t>15. 11. 19.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091C2-7D59-4C49-8DE5-E2A55CA87D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725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6D7D3-A464-DB4F-84A1-5239E48D8AE1}" type="datetimeFigureOut">
              <a:rPr lang="en-US" smtClean="0"/>
              <a:t>15. 11. 19.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091C2-7D59-4C49-8DE5-E2A55CA87D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776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ko-K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6D7D3-A464-DB4F-84A1-5239E48D8AE1}" type="datetimeFigureOut">
              <a:rPr lang="en-US" smtClean="0"/>
              <a:t>15. 11. 19.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091C2-7D59-4C49-8DE5-E2A55CA87D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215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6D7D3-A464-DB4F-84A1-5239E48D8AE1}" type="datetimeFigureOut">
              <a:rPr lang="en-US" smtClean="0"/>
              <a:t>15. 11. 19.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091C2-7D59-4C49-8DE5-E2A55CA87D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227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6D7D3-A464-DB4F-84A1-5239E48D8AE1}" type="datetimeFigureOut">
              <a:rPr lang="en-US" smtClean="0"/>
              <a:t>15. 11. 19.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091C2-7D59-4C49-8DE5-E2A55CA87D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541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6D7D3-A464-DB4F-84A1-5239E48D8AE1}" type="datetimeFigureOut">
              <a:rPr lang="en-US" smtClean="0"/>
              <a:t>15. 11. 19.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091C2-7D59-4C49-8DE5-E2A55CA87D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109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6D7D3-A464-DB4F-84A1-5239E48D8AE1}" type="datetimeFigureOut">
              <a:rPr lang="en-US" smtClean="0"/>
              <a:t>15. 11. 19.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091C2-7D59-4C49-8DE5-E2A55CA87D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224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ko-K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6D7D3-A464-DB4F-84A1-5239E48D8AE1}" type="datetimeFigureOut">
              <a:rPr lang="en-US" smtClean="0"/>
              <a:t>15. 11. 19.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091C2-7D59-4C49-8DE5-E2A55CA87D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509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ko-KR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6D7D3-A464-DB4F-84A1-5239E48D8AE1}" type="datetimeFigureOut">
              <a:rPr lang="en-US" smtClean="0"/>
              <a:t>15. 11. 19.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091C2-7D59-4C49-8DE5-E2A55CA87D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302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6D7D3-A464-DB4F-84A1-5239E48D8AE1}" type="datetimeFigureOut">
              <a:rPr lang="en-US" smtClean="0"/>
              <a:t>15. 11. 19.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091C2-7D59-4C49-8DE5-E2A55CA87D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616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ko-K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6D7D3-A464-DB4F-84A1-5239E48D8AE1}" type="datetimeFigureOut">
              <a:rPr lang="en-US" smtClean="0"/>
              <a:t>15. 11. 19.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091C2-7D59-4C49-8DE5-E2A55CA87D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469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ko-K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56D7D3-A464-DB4F-84A1-5239E48D8AE1}" type="datetimeFigureOut">
              <a:rPr lang="en-US" smtClean="0"/>
              <a:t>15. 11. 19.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7091C2-7D59-4C49-8DE5-E2A55CA87D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098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4" Type="http://schemas.openxmlformats.org/officeDocument/2006/relationships/image" Target="../media/image6.emf"/><Relationship Id="rId5" Type="http://schemas.openxmlformats.org/officeDocument/2006/relationships/image" Target="../media/image7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g"/><Relationship Id="rId3" Type="http://schemas.openxmlformats.org/officeDocument/2006/relationships/image" Target="../media/image9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9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9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hyperlink" Target="http://www.kosha.or.kr" TargetMode="External"/><Relationship Id="rId5" Type="http://schemas.openxmlformats.org/officeDocument/2006/relationships/image" Target="../media/image9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9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g"/><Relationship Id="rId3" Type="http://schemas.openxmlformats.org/officeDocument/2006/relationships/image" Target="../media/image9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jpg"/><Relationship Id="rId3" Type="http://schemas.openxmlformats.org/officeDocument/2006/relationships/image" Target="../media/image9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hyperlink" Target="http://www.kosha.or.kr" TargetMode="External"/><Relationship Id="rId5" Type="http://schemas.openxmlformats.org/officeDocument/2006/relationships/image" Target="../media/image9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9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9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9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9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9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9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9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9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g"/><Relationship Id="rId3" Type="http://schemas.openxmlformats.org/officeDocument/2006/relationships/image" Target="../media/image9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9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Relationship Id="rId6" Type="http://schemas.openxmlformats.org/officeDocument/2006/relationships/image" Target="../media/image31.png"/><Relationship Id="rId7" Type="http://schemas.openxmlformats.org/officeDocument/2006/relationships/image" Target="../media/image9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5" Type="http://schemas.openxmlformats.org/officeDocument/2006/relationships/image" Target="../media/image34.png"/><Relationship Id="rId6" Type="http://schemas.openxmlformats.org/officeDocument/2006/relationships/image" Target="../media/image9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image" Target="../media/image9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4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4" Type="http://schemas.openxmlformats.org/officeDocument/2006/relationships/image" Target="../media/image37.png"/><Relationship Id="rId5" Type="http://schemas.openxmlformats.org/officeDocument/2006/relationships/image" Target="../media/image38.png"/><Relationship Id="rId6" Type="http://schemas.openxmlformats.org/officeDocument/2006/relationships/image" Target="../media/image39.png"/><Relationship Id="rId7" Type="http://schemas.openxmlformats.org/officeDocument/2006/relationships/image" Target="../media/image40.png"/><Relationship Id="rId8" Type="http://schemas.openxmlformats.org/officeDocument/2006/relationships/image" Target="../media/image41.png"/><Relationship Id="rId9" Type="http://schemas.openxmlformats.org/officeDocument/2006/relationships/image" Target="../media/image42.png"/><Relationship Id="rId10" Type="http://schemas.openxmlformats.org/officeDocument/2006/relationships/image" Target="../media/image9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4" Type="http://schemas.openxmlformats.org/officeDocument/2006/relationships/image" Target="../media/image44.png"/><Relationship Id="rId5" Type="http://schemas.openxmlformats.org/officeDocument/2006/relationships/image" Target="../media/image9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4" Type="http://schemas.openxmlformats.org/officeDocument/2006/relationships/image" Target="../media/image46.png"/><Relationship Id="rId5" Type="http://schemas.openxmlformats.org/officeDocument/2006/relationships/image" Target="../media/image47.png"/><Relationship Id="rId6" Type="http://schemas.openxmlformats.org/officeDocument/2006/relationships/image" Target="../media/image48.png"/><Relationship Id="rId7" Type="http://schemas.openxmlformats.org/officeDocument/2006/relationships/image" Target="../media/image9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4" Type="http://schemas.openxmlformats.org/officeDocument/2006/relationships/image" Target="../media/image50.png"/><Relationship Id="rId5" Type="http://schemas.openxmlformats.org/officeDocument/2006/relationships/image" Target="../media/image51.png"/><Relationship Id="rId6" Type="http://schemas.openxmlformats.org/officeDocument/2006/relationships/image" Target="../media/image9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4" Type="http://schemas.openxmlformats.org/officeDocument/2006/relationships/image" Target="../media/image53.png"/><Relationship Id="rId5" Type="http://schemas.openxmlformats.org/officeDocument/2006/relationships/image" Target="../media/image54.png"/><Relationship Id="rId6" Type="http://schemas.openxmlformats.org/officeDocument/2006/relationships/image" Target="../media/image55.png"/><Relationship Id="rId7" Type="http://schemas.openxmlformats.org/officeDocument/2006/relationships/image" Target="../media/image9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g"/><Relationship Id="rId3" Type="http://schemas.openxmlformats.org/officeDocument/2006/relationships/image" Target="../media/image9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4" Type="http://schemas.openxmlformats.org/officeDocument/2006/relationships/image" Target="../media/image9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4" Type="http://schemas.openxmlformats.org/officeDocument/2006/relationships/image" Target="../media/image57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4" Type="http://schemas.openxmlformats.org/officeDocument/2006/relationships/image" Target="../media/image59.png"/><Relationship Id="rId5" Type="http://schemas.openxmlformats.org/officeDocument/2006/relationships/image" Target="../media/image60.png"/><Relationship Id="rId6" Type="http://schemas.openxmlformats.org/officeDocument/2006/relationships/image" Target="../media/image61.png"/><Relationship Id="rId7" Type="http://schemas.openxmlformats.org/officeDocument/2006/relationships/image" Target="../media/image62.png"/><Relationship Id="rId8" Type="http://schemas.openxmlformats.org/officeDocument/2006/relationships/image" Target="../media/image9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4" Type="http://schemas.openxmlformats.org/officeDocument/2006/relationships/image" Target="../media/image9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4" Type="http://schemas.openxmlformats.org/officeDocument/2006/relationships/image" Target="../media/image9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4" Type="http://schemas.openxmlformats.org/officeDocument/2006/relationships/image" Target="../media/image65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4" Type="http://schemas.openxmlformats.org/officeDocument/2006/relationships/image" Target="../media/image66.png"/><Relationship Id="rId5" Type="http://schemas.openxmlformats.org/officeDocument/2006/relationships/image" Target="../media/image67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4" Type="http://schemas.openxmlformats.org/officeDocument/2006/relationships/image" Target="../media/image68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4" Type="http://schemas.openxmlformats.org/officeDocument/2006/relationships/image" Target="../media/image9.emf"/><Relationship Id="rId5" Type="http://schemas.openxmlformats.org/officeDocument/2006/relationships/image" Target="../media/image70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4" Type="http://schemas.openxmlformats.org/officeDocument/2006/relationships/image" Target="../media/image9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g"/><Relationship Id="rId3" Type="http://schemas.openxmlformats.org/officeDocument/2006/relationships/image" Target="../media/image9.emf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g"/><Relationship Id="rId3" Type="http://schemas.openxmlformats.org/officeDocument/2006/relationships/image" Target="../media/image9.emf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g"/><Relationship Id="rId3" Type="http://schemas.openxmlformats.org/officeDocument/2006/relationships/image" Target="../media/image9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4" Type="http://schemas.openxmlformats.org/officeDocument/2006/relationships/image" Target="../media/image9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g"/><Relationship Id="rId3" Type="http://schemas.openxmlformats.org/officeDocument/2006/relationships/image" Target="../media/image9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4" Type="http://schemas.openxmlformats.org/officeDocument/2006/relationships/image" Target="../media/image73.png"/><Relationship Id="rId5" Type="http://schemas.openxmlformats.org/officeDocument/2006/relationships/image" Target="../media/image74.png"/><Relationship Id="rId6" Type="http://schemas.openxmlformats.org/officeDocument/2006/relationships/image" Target="../media/image9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4" Type="http://schemas.openxmlformats.org/officeDocument/2006/relationships/image" Target="../media/image9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4" Type="http://schemas.openxmlformats.org/officeDocument/2006/relationships/image" Target="../media/image9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g"/><Relationship Id="rId3" Type="http://schemas.openxmlformats.org/officeDocument/2006/relationships/image" Target="../media/image9.e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4" Type="http://schemas.openxmlformats.org/officeDocument/2006/relationships/image" Target="../media/image9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8.jpg"/><Relationship Id="rId3" Type="http://schemas.openxmlformats.org/officeDocument/2006/relationships/image" Target="../media/image9.e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4" Type="http://schemas.openxmlformats.org/officeDocument/2006/relationships/image" Target="../media/image9.emf"/><Relationship Id="rId5" Type="http://schemas.openxmlformats.org/officeDocument/2006/relationships/image" Target="../media/image80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4" Type="http://schemas.openxmlformats.org/officeDocument/2006/relationships/image" Target="../media/image9.emf"/><Relationship Id="rId5" Type="http://schemas.openxmlformats.org/officeDocument/2006/relationships/image" Target="../media/image80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4" Type="http://schemas.openxmlformats.org/officeDocument/2006/relationships/image" Target="../media/image9.emf"/><Relationship Id="rId5" Type="http://schemas.openxmlformats.org/officeDocument/2006/relationships/image" Target="../media/image79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4" Type="http://schemas.openxmlformats.org/officeDocument/2006/relationships/image" Target="../media/image9.emf"/><Relationship Id="rId5" Type="http://schemas.openxmlformats.org/officeDocument/2006/relationships/image" Target="../media/image82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4" Type="http://schemas.openxmlformats.org/officeDocument/2006/relationships/image" Target="../media/image9.emf"/><Relationship Id="rId5" Type="http://schemas.openxmlformats.org/officeDocument/2006/relationships/image" Target="../media/image83.png"/><Relationship Id="rId6" Type="http://schemas.openxmlformats.org/officeDocument/2006/relationships/image" Target="../media/image79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4" Type="http://schemas.openxmlformats.org/officeDocument/2006/relationships/image" Target="../media/image84.png"/><Relationship Id="rId5" Type="http://schemas.openxmlformats.org/officeDocument/2006/relationships/image" Target="../media/image81.png"/><Relationship Id="rId6" Type="http://schemas.openxmlformats.org/officeDocument/2006/relationships/image" Target="../media/image79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5.jpeg"/><Relationship Id="rId3" Type="http://schemas.openxmlformats.org/officeDocument/2006/relationships/image" Target="../media/image86.jpe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7.jpg"/><Relationship Id="rId3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3381" y="798544"/>
            <a:ext cx="1248153" cy="2051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baseline="30000" dirty="0" smtClean="0"/>
              <a:t>2015-</a:t>
            </a:r>
            <a:r>
              <a:rPr lang="ko-KR" altLang="en-US" sz="1100" b="1" baseline="30000" dirty="0" smtClean="0"/>
              <a:t>교육미디어</a:t>
            </a:r>
            <a:r>
              <a:rPr lang="en-US" altLang="ko-KR" sz="1100" b="1" baseline="30000" dirty="0" smtClean="0"/>
              <a:t>-767</a:t>
            </a:r>
            <a:endParaRPr lang="en-US" altLang="ko-KR" sz="1100" b="1" baseline="30000" dirty="0"/>
          </a:p>
        </p:txBody>
      </p:sp>
      <p:sp>
        <p:nvSpPr>
          <p:cNvPr id="3" name="TextBox 2"/>
          <p:cNvSpPr txBox="1"/>
          <p:nvPr/>
        </p:nvSpPr>
        <p:spPr>
          <a:xfrm>
            <a:off x="280129" y="1737452"/>
            <a:ext cx="685431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0" b="1" spc="-300" dirty="0">
                <a:solidFill>
                  <a:schemeClr val="bg1"/>
                </a:solidFill>
                <a:latin typeface="+mn-ea"/>
              </a:rPr>
              <a:t>신규 </a:t>
            </a:r>
            <a:r>
              <a:rPr lang="ko-KR" altLang="en-US" sz="6000" b="1" spc="-300" dirty="0" smtClean="0">
                <a:solidFill>
                  <a:schemeClr val="bg1"/>
                </a:solidFill>
                <a:latin typeface="+mn-ea"/>
              </a:rPr>
              <a:t>입사자를 </a:t>
            </a:r>
            <a:r>
              <a:rPr lang="ko-KR" altLang="en-US" sz="6000" b="1" spc="-300" dirty="0">
                <a:solidFill>
                  <a:schemeClr val="bg1"/>
                </a:solidFill>
                <a:latin typeface="+mn-ea"/>
              </a:rPr>
              <a:t>위한</a:t>
            </a:r>
          </a:p>
          <a:p>
            <a:r>
              <a:rPr lang="ko-KR" altLang="en-US" sz="6000" b="1" spc="-300" dirty="0" smtClean="0">
                <a:solidFill>
                  <a:schemeClr val="bg1"/>
                </a:solidFill>
                <a:latin typeface="+mn-ea"/>
              </a:rPr>
              <a:t>안전보건</a:t>
            </a:r>
            <a:r>
              <a:rPr lang="en-US" altLang="ko-KR" sz="6000" b="1" spc="-300" dirty="0" smtClean="0">
                <a:solidFill>
                  <a:schemeClr val="bg1"/>
                </a:solidFill>
                <a:latin typeface="+mn-ea"/>
              </a:rPr>
              <a:t> </a:t>
            </a:r>
          </a:p>
          <a:p>
            <a:r>
              <a:rPr lang="ko-KR" altLang="en-US" sz="6000" b="1" spc="-300" dirty="0" smtClean="0">
                <a:solidFill>
                  <a:schemeClr val="bg1"/>
                </a:solidFill>
                <a:latin typeface="+mn-ea"/>
              </a:rPr>
              <a:t>가이드</a:t>
            </a:r>
            <a:endParaRPr lang="ko-KR" altLang="en-US" sz="6000" b="1" spc="-3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3350" y="1323972"/>
            <a:ext cx="6200932" cy="3133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2500"/>
              </a:lnSpc>
              <a:spcAft>
                <a:spcPts val="600"/>
              </a:spcAft>
            </a:pPr>
            <a:r>
              <a:rPr lang="ko-KR" altLang="en-US" spc="-50" dirty="0" smtClean="0">
                <a:solidFill>
                  <a:schemeClr val="bg1"/>
                </a:solidFill>
                <a:latin typeface="+mn-ea"/>
              </a:rPr>
              <a:t>안전보건 첫 </a:t>
            </a:r>
            <a:r>
              <a:rPr lang="ko-KR" altLang="en-US" spc="-50" dirty="0">
                <a:solidFill>
                  <a:schemeClr val="bg1"/>
                </a:solidFill>
                <a:latin typeface="+mn-ea"/>
              </a:rPr>
              <a:t>걸음</a:t>
            </a:r>
          </a:p>
        </p:txBody>
      </p:sp>
      <p:pic>
        <p:nvPicPr>
          <p:cNvPr id="11" name="Picture 10" descr="표지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143" y="2712545"/>
            <a:ext cx="4807616" cy="3790986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447006" y="948643"/>
            <a:ext cx="854607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812360" y="6366730"/>
            <a:ext cx="1248153" cy="2051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ko-KR" sz="1100" b="1" baseline="30000" dirty="0" err="1"/>
              <a:t>www.kosha.or.kr</a:t>
            </a:r>
            <a:endParaRPr lang="en-US" altLang="ko-KR" sz="1100" b="1" baseline="30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907" y="6170004"/>
            <a:ext cx="990600" cy="33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1708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935393" y="1657012"/>
            <a:ext cx="5118172" cy="140038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spcAft>
                <a:spcPts val="1500"/>
              </a:spcAft>
            </a:pPr>
            <a:r>
              <a:rPr lang="ko-KR" altLang="en-US" sz="2000" b="1" spc="-150" dirty="0">
                <a:solidFill>
                  <a:srgbClr val="16A69C"/>
                </a:solidFill>
              </a:rPr>
              <a:t>신규 입사자의 직장생활</a:t>
            </a:r>
          </a:p>
          <a:p>
            <a:pPr>
              <a:spcAft>
                <a:spcPts val="1500"/>
              </a:spcAft>
            </a:pPr>
            <a:r>
              <a:rPr lang="ko-KR" altLang="en-US" sz="2000" b="1" spc="-150" dirty="0">
                <a:solidFill>
                  <a:srgbClr val="3465B0"/>
                </a:solidFill>
              </a:rPr>
              <a:t>안전하고 건강한 직장생활을 위한 가이드</a:t>
            </a:r>
          </a:p>
          <a:p>
            <a:pPr>
              <a:spcAft>
                <a:spcPts val="1500"/>
              </a:spcAft>
            </a:pPr>
            <a:r>
              <a:rPr lang="ko-KR" altLang="en-US" sz="2000" b="1" spc="-150" dirty="0">
                <a:solidFill>
                  <a:srgbClr val="15A59D"/>
                </a:solidFill>
              </a:rPr>
              <a:t>재해사례와 예방대책</a:t>
            </a:r>
            <a:endParaRPr lang="ko-KR" altLang="en-US" sz="2000" b="1" spc="-150" dirty="0" smtClean="0">
              <a:solidFill>
                <a:srgbClr val="15A59D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7561" y="1671607"/>
            <a:ext cx="381000" cy="381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7561" y="2162351"/>
            <a:ext cx="381000" cy="381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7561" y="2653095"/>
            <a:ext cx="381000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3475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60954" y="440640"/>
            <a:ext cx="634151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5800" b="1" dirty="0">
                <a:solidFill>
                  <a:schemeClr val="bg1"/>
                </a:solidFill>
                <a:latin typeface="+mn-ea"/>
              </a:rPr>
              <a:t>신규 입사자의 </a:t>
            </a:r>
          </a:p>
          <a:p>
            <a:r>
              <a:rPr lang="ko-KR" altLang="en-US" sz="5800" b="1" dirty="0">
                <a:solidFill>
                  <a:schemeClr val="bg1"/>
                </a:solidFill>
                <a:latin typeface="+mn-ea"/>
              </a:rPr>
              <a:t>직장생활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89388" y="2771355"/>
            <a:ext cx="6341510" cy="2387675"/>
          </a:xfrm>
          <a:prstGeom prst="rect">
            <a:avLst/>
          </a:prstGeom>
          <a:noFill/>
        </p:spPr>
        <p:txBody>
          <a:bodyPr wrap="square" numCol="1" spcCol="360000" rtlCol="0">
            <a:noAutofit/>
          </a:bodyPr>
          <a:lstStyle/>
          <a:p>
            <a:pPr marL="180000" indent="-180000">
              <a:lnSpc>
                <a:spcPts val="2500"/>
              </a:lnSpc>
              <a:spcAft>
                <a:spcPts val="1000"/>
              </a:spcAft>
              <a:buFont typeface="Arial"/>
              <a:buChar char="•"/>
            </a:pPr>
            <a:r>
              <a:rPr lang="ko-KR" altLang="en-US" sz="2000" b="1" dirty="0" smtClean="0">
                <a:solidFill>
                  <a:schemeClr val="bg1"/>
                </a:solidFill>
                <a:latin typeface="+mn-ea"/>
              </a:rPr>
              <a:t>신규 </a:t>
            </a:r>
            <a:r>
              <a:rPr lang="ko-KR" altLang="en-US" sz="2000" b="1" dirty="0">
                <a:solidFill>
                  <a:schemeClr val="bg1"/>
                </a:solidFill>
                <a:latin typeface="+mn-ea"/>
              </a:rPr>
              <a:t>입사자가 직장에 들어가면</a:t>
            </a:r>
            <a:r>
              <a:rPr lang="en-US" altLang="ko-KR" sz="2000" b="1" dirty="0">
                <a:solidFill>
                  <a:schemeClr val="bg1"/>
                </a:solidFill>
                <a:latin typeface="+mn-ea"/>
              </a:rPr>
              <a:t>... </a:t>
            </a:r>
          </a:p>
          <a:p>
            <a:pPr marL="180000" indent="-180000">
              <a:lnSpc>
                <a:spcPts val="2500"/>
              </a:lnSpc>
              <a:spcAft>
                <a:spcPts val="1000"/>
              </a:spcAft>
              <a:buFont typeface="Arial"/>
              <a:buChar char="•"/>
            </a:pPr>
            <a:r>
              <a:rPr lang="ko-KR" altLang="en-US" sz="2000" b="1" dirty="0" smtClean="0">
                <a:solidFill>
                  <a:schemeClr val="bg1"/>
                </a:solidFill>
                <a:latin typeface="+mn-ea"/>
              </a:rPr>
              <a:t>신규 </a:t>
            </a:r>
            <a:r>
              <a:rPr lang="ko-KR" altLang="en-US" sz="2000" b="1" dirty="0">
                <a:solidFill>
                  <a:schemeClr val="bg1"/>
                </a:solidFill>
                <a:latin typeface="+mn-ea"/>
              </a:rPr>
              <a:t>입사자 산업재해 발생현황 </a:t>
            </a:r>
          </a:p>
          <a:p>
            <a:pPr marL="180000" indent="-180000">
              <a:lnSpc>
                <a:spcPts val="2500"/>
              </a:lnSpc>
              <a:spcAft>
                <a:spcPts val="1000"/>
              </a:spcAft>
              <a:buFont typeface="Arial"/>
              <a:buChar char="•"/>
            </a:pPr>
            <a:r>
              <a:rPr lang="ko-KR" altLang="en-US" sz="2000" b="1" dirty="0" smtClean="0">
                <a:solidFill>
                  <a:schemeClr val="bg1"/>
                </a:solidFill>
                <a:latin typeface="+mn-ea"/>
              </a:rPr>
              <a:t>안전보건 </a:t>
            </a:r>
            <a:r>
              <a:rPr lang="ko-KR" altLang="en-US" sz="2000" b="1" dirty="0">
                <a:solidFill>
                  <a:schemeClr val="bg1"/>
                </a:solidFill>
                <a:latin typeface="+mn-ea"/>
              </a:rPr>
              <a:t>활동의 첫걸음</a:t>
            </a:r>
            <a:r>
              <a:rPr lang="en-US" altLang="ko-KR" sz="2000" b="1" dirty="0">
                <a:solidFill>
                  <a:schemeClr val="bg1"/>
                </a:solidFill>
                <a:latin typeface="+mn-ea"/>
              </a:rPr>
              <a:t>, </a:t>
            </a:r>
            <a:r>
              <a:rPr lang="ko-KR" altLang="en-US" sz="2000" b="1" dirty="0">
                <a:solidFill>
                  <a:schemeClr val="bg1"/>
                </a:solidFill>
                <a:latin typeface="+mn-ea"/>
              </a:rPr>
              <a:t>안전보건교육</a:t>
            </a:r>
          </a:p>
          <a:p>
            <a:pPr marL="180000" indent="-180000">
              <a:lnSpc>
                <a:spcPts val="2500"/>
              </a:lnSpc>
              <a:spcAft>
                <a:spcPts val="1000"/>
              </a:spcAft>
              <a:buFont typeface="Arial"/>
              <a:buChar char="•"/>
            </a:pPr>
            <a:r>
              <a:rPr lang="ko-KR" altLang="en-US" sz="2000" b="1" dirty="0" smtClean="0">
                <a:solidFill>
                  <a:schemeClr val="bg1"/>
                </a:solidFill>
                <a:latin typeface="+mn-ea"/>
              </a:rPr>
              <a:t>작업 </a:t>
            </a:r>
            <a:r>
              <a:rPr lang="ko-KR" altLang="en-US" sz="2000" b="1" dirty="0">
                <a:solidFill>
                  <a:schemeClr val="bg1"/>
                </a:solidFill>
                <a:latin typeface="+mn-ea"/>
              </a:rPr>
              <a:t>전 안전점검 등 안전의 습관화 </a:t>
            </a:r>
            <a:r>
              <a:rPr lang="en-US" altLang="ko-KR" sz="2000" b="1" dirty="0">
                <a:solidFill>
                  <a:schemeClr val="bg1"/>
                </a:solidFill>
                <a:latin typeface="+mn-ea"/>
              </a:rPr>
              <a:t>· </a:t>
            </a:r>
            <a:r>
              <a:rPr lang="ko-KR" altLang="en-US" sz="2000" b="1" dirty="0" smtClean="0">
                <a:solidFill>
                  <a:schemeClr val="bg1"/>
                </a:solidFill>
                <a:latin typeface="+mn-ea"/>
              </a:rPr>
              <a:t>생활화</a:t>
            </a:r>
            <a:endParaRPr lang="en-US" altLang="ko-KR" sz="2000" b="1" dirty="0" smtClean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272152" y="6131764"/>
            <a:ext cx="8528847" cy="466574"/>
            <a:chOff x="272152" y="6131764"/>
            <a:chExt cx="8528847" cy="466574"/>
          </a:xfrm>
        </p:grpSpPr>
        <p:sp>
          <p:nvSpPr>
            <p:cNvPr id="7" name="TextBox 6"/>
            <p:cNvSpPr txBox="1"/>
            <p:nvPr/>
          </p:nvSpPr>
          <p:spPr>
            <a:xfrm>
              <a:off x="272152" y="6305950"/>
              <a:ext cx="730272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288000"/>
              <a:r>
                <a:rPr lang="en-US" altLang="ko-KR" sz="1300" b="1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02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	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안전보건 첫 걸음 신규 입사자를 위한 안전보건 가이드    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|    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공통</a:t>
              </a:r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71969" y="6131764"/>
              <a:ext cx="1129030" cy="3733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770063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482475" y="229266"/>
            <a:ext cx="116986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300" b="1" dirty="0">
                <a:latin typeface="+mn-ea"/>
              </a:rPr>
              <a:t>신규 입사자의 </a:t>
            </a:r>
          </a:p>
          <a:p>
            <a:r>
              <a:rPr lang="ko-KR" altLang="en-US" sz="1300" b="1" dirty="0">
                <a:latin typeface="+mn-ea"/>
              </a:rPr>
              <a:t>직장생활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62029" y="229266"/>
            <a:ext cx="37082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300" b="1" dirty="0" smtClean="0">
                <a:latin typeface="+mn-ea"/>
              </a:rPr>
              <a:t>1</a:t>
            </a:r>
          </a:p>
        </p:txBody>
      </p:sp>
      <p:pic>
        <p:nvPicPr>
          <p:cNvPr id="7" name="Picture 6" descr="00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270" y="3433148"/>
            <a:ext cx="3165696" cy="2640673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1922320" y="180673"/>
            <a:ext cx="7221680" cy="6001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33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신규 입사자가 직장에 들어가면</a:t>
            </a:r>
            <a:r>
              <a:rPr lang="en-US" altLang="ko-KR" sz="33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...</a:t>
            </a:r>
            <a:endParaRPr lang="en-US" sz="3300" b="1" dirty="0">
              <a:solidFill>
                <a:schemeClr val="bg1"/>
              </a:solidFill>
              <a:effectLst>
                <a:outerShdw blurRad="50800" dist="38100" dir="2700000" algn="tl" rotWithShape="0">
                  <a:srgbClr val="000000">
                    <a:alpha val="10000"/>
                  </a:srgbClr>
                </a:outerShdw>
              </a:effectLst>
              <a:latin typeface="+mn-ea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272152" y="6131764"/>
            <a:ext cx="8528847" cy="466574"/>
            <a:chOff x="272152" y="6131764"/>
            <a:chExt cx="8528847" cy="466574"/>
          </a:xfrm>
        </p:grpSpPr>
        <p:sp>
          <p:nvSpPr>
            <p:cNvPr id="12" name="TextBox 11"/>
            <p:cNvSpPr txBox="1"/>
            <p:nvPr/>
          </p:nvSpPr>
          <p:spPr>
            <a:xfrm>
              <a:off x="272152" y="6305950"/>
              <a:ext cx="730272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288000"/>
              <a:r>
                <a:rPr lang="en-US" altLang="ko-KR" sz="1300" b="1" dirty="0" smtClean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03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	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안전보건 첫 걸음 신규 입사자를 위한 안전보건 가이드    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|    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공통</a:t>
              </a:r>
            </a:p>
          </p:txBody>
        </p:sp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71969" y="6131764"/>
              <a:ext cx="1129030" cy="373380"/>
            </a:xfrm>
            <a:prstGeom prst="rect">
              <a:avLst/>
            </a:prstGeom>
          </p:spPr>
        </p:pic>
      </p:grpSp>
      <p:sp>
        <p:nvSpPr>
          <p:cNvPr id="10" name="TextBox 9"/>
          <p:cNvSpPr txBox="1"/>
          <p:nvPr/>
        </p:nvSpPr>
        <p:spPr>
          <a:xfrm>
            <a:off x="856937" y="1547513"/>
            <a:ext cx="7181796" cy="41207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dirty="0">
                <a:latin typeface="+mn-ea"/>
              </a:rPr>
              <a:t>회사 또는 직장이라는 곳은 다양한 여러 사람이 모인 장소로 하나의 목적을 가지고 활동하는 곳임을 인식한다</a:t>
            </a:r>
            <a:r>
              <a:rPr lang="en-US" altLang="ko-KR" sz="1500" dirty="0">
                <a:latin typeface="+mn-ea"/>
              </a:rPr>
              <a:t>.</a:t>
            </a:r>
          </a:p>
          <a:p>
            <a:pPr marL="288000" indent="-144000">
              <a:lnSpc>
                <a:spcPts val="2200"/>
              </a:lnSpc>
              <a:spcAft>
                <a:spcPts val="1200"/>
              </a:spcAft>
            </a:pPr>
            <a:r>
              <a:rPr lang="ko-KR" altLang="ko-KR" sz="1500" dirty="0">
                <a:latin typeface="+mn-ea"/>
              </a:rPr>
              <a:t>-</a:t>
            </a:r>
            <a:r>
              <a:rPr lang="en-US" altLang="ko-KR" sz="1500" dirty="0">
                <a:latin typeface="+mn-ea"/>
              </a:rPr>
              <a:t>	</a:t>
            </a:r>
            <a:r>
              <a:rPr lang="ko-KR" altLang="en-US" sz="1500" dirty="0">
                <a:latin typeface="+mn-ea"/>
              </a:rPr>
              <a:t>커다란 회사나 직장에 들어오면 그 조직도 모르고 직장에 공동목적이 있다고 하는 근본문제도 잊는 경우가 있다</a:t>
            </a:r>
            <a:r>
              <a:rPr lang="en-US" altLang="ko-KR" sz="1500" dirty="0">
                <a:latin typeface="+mn-ea"/>
              </a:rPr>
              <a:t>.</a:t>
            </a:r>
          </a:p>
          <a:p>
            <a:pPr marL="144000" indent="-144000">
              <a:lnSpc>
                <a:spcPts val="2200"/>
              </a:lnSpc>
              <a:spcAft>
                <a:spcPts val="1200"/>
              </a:spcAft>
              <a:buFont typeface="Arial"/>
              <a:buChar char="•"/>
            </a:pPr>
            <a:r>
              <a:rPr lang="ko-KR" altLang="en-US" sz="1500" dirty="0">
                <a:latin typeface="+mn-ea"/>
              </a:rPr>
              <a:t>개인에게 부여된 일은 그것이 아무리 가벼운 일이라도 직장활동의 목적</a:t>
            </a:r>
            <a:r>
              <a:rPr lang="en-US" altLang="ko-KR" sz="1500" dirty="0">
                <a:latin typeface="+mn-ea"/>
              </a:rPr>
              <a:t>, </a:t>
            </a:r>
            <a:r>
              <a:rPr lang="ko-KR" altLang="en-US" sz="1500" dirty="0">
                <a:latin typeface="+mn-ea"/>
              </a:rPr>
              <a:t>회사 사업목적 및 목표를 달성하는데 절대적으로 필요한 일임을 이해한다</a:t>
            </a:r>
            <a:r>
              <a:rPr lang="en-US" altLang="ko-KR" sz="1500" dirty="0">
                <a:latin typeface="+mn-ea"/>
              </a:rPr>
              <a:t>.</a:t>
            </a:r>
          </a:p>
          <a:p>
            <a:pPr marL="144000" indent="-144000">
              <a:lnSpc>
                <a:spcPts val="2200"/>
              </a:lnSpc>
              <a:spcAft>
                <a:spcPts val="1200"/>
              </a:spcAft>
              <a:buFont typeface="Arial"/>
              <a:buChar char="•"/>
            </a:pPr>
            <a:r>
              <a:rPr lang="ko-KR" altLang="en-US" sz="1500" dirty="0">
                <a:latin typeface="+mn-ea"/>
              </a:rPr>
              <a:t>모든 구성원의 작은 일이 모여 직장의 목적을 이루고 </a:t>
            </a:r>
            <a:r>
              <a:rPr lang="en-US" altLang="ko-KR" sz="1500" dirty="0">
                <a:latin typeface="+mn-ea"/>
              </a:rPr>
              <a:t/>
            </a:r>
            <a:br>
              <a:rPr lang="en-US" altLang="ko-KR" sz="1500" dirty="0">
                <a:latin typeface="+mn-ea"/>
              </a:rPr>
            </a:br>
            <a:r>
              <a:rPr lang="ko-KR" altLang="en-US" sz="1500" dirty="0">
                <a:latin typeface="+mn-ea"/>
              </a:rPr>
              <a:t>직장의 성과로 나타나는 것 그리고 이것이 회사 사업의 </a:t>
            </a:r>
            <a:r>
              <a:rPr lang="en-US" altLang="ko-KR" sz="1500" dirty="0">
                <a:latin typeface="+mn-ea"/>
              </a:rPr>
              <a:t/>
            </a:r>
            <a:br>
              <a:rPr lang="en-US" altLang="ko-KR" sz="1500" dirty="0">
                <a:latin typeface="+mn-ea"/>
              </a:rPr>
            </a:br>
            <a:r>
              <a:rPr lang="ko-KR" altLang="en-US" sz="1500" dirty="0">
                <a:latin typeface="+mn-ea"/>
              </a:rPr>
              <a:t>발전으로 나타나는 것을 이해한다</a:t>
            </a:r>
            <a:r>
              <a:rPr lang="en-US" altLang="ko-KR" sz="1500" dirty="0">
                <a:latin typeface="+mn-ea"/>
              </a:rPr>
              <a:t>.</a:t>
            </a:r>
          </a:p>
          <a:p>
            <a:pPr marL="144000" indent="-144000">
              <a:lnSpc>
                <a:spcPts val="2200"/>
              </a:lnSpc>
              <a:spcAft>
                <a:spcPts val="1200"/>
              </a:spcAft>
              <a:buFont typeface="Arial"/>
              <a:buChar char="•"/>
            </a:pPr>
            <a:r>
              <a:rPr lang="ko-KR" altLang="en-US" sz="1500" dirty="0">
                <a:latin typeface="+mn-ea"/>
              </a:rPr>
              <a:t>직장은 인생의 대부분의 시간을 보내는 곳이므로 </a:t>
            </a:r>
            <a:r>
              <a:rPr lang="en-US" altLang="ko-KR" sz="1500" dirty="0">
                <a:latin typeface="+mn-ea"/>
              </a:rPr>
              <a:t/>
            </a:r>
            <a:br>
              <a:rPr lang="en-US" altLang="ko-KR" sz="1500" dirty="0">
                <a:latin typeface="+mn-ea"/>
              </a:rPr>
            </a:br>
            <a:r>
              <a:rPr lang="ko-KR" altLang="en-US" sz="1500" dirty="0">
                <a:latin typeface="+mn-ea"/>
              </a:rPr>
              <a:t>직장에서 좋은 기분으로 생활하는 사람은 행복하다는 </a:t>
            </a:r>
            <a:r>
              <a:rPr lang="en-US" altLang="ko-KR" sz="1500" dirty="0">
                <a:latin typeface="+mn-ea"/>
              </a:rPr>
              <a:t/>
            </a:r>
            <a:br>
              <a:rPr lang="en-US" altLang="ko-KR" sz="1500" dirty="0">
                <a:latin typeface="+mn-ea"/>
              </a:rPr>
            </a:br>
            <a:r>
              <a:rPr lang="ko-KR" altLang="en-US" sz="1500" dirty="0">
                <a:latin typeface="+mn-ea"/>
              </a:rPr>
              <a:t>것을 인식한다</a:t>
            </a:r>
            <a:r>
              <a:rPr lang="en-US" altLang="ko-KR" sz="1500" dirty="0">
                <a:latin typeface="+mn-ea"/>
              </a:rPr>
              <a:t>. </a:t>
            </a:r>
            <a:r>
              <a:rPr lang="ko-KR" altLang="en-US" sz="1500" dirty="0">
                <a:latin typeface="+mn-ea"/>
              </a:rPr>
              <a:t>스스로 직장의 분위기를 밝게 하고 </a:t>
            </a:r>
            <a:r>
              <a:rPr lang="en-US" altLang="ko-KR" sz="1500" dirty="0">
                <a:latin typeface="+mn-ea"/>
              </a:rPr>
              <a:t/>
            </a:r>
            <a:br>
              <a:rPr lang="en-US" altLang="ko-KR" sz="1500" dirty="0">
                <a:latin typeface="+mn-ea"/>
              </a:rPr>
            </a:br>
            <a:r>
              <a:rPr lang="ko-KR" altLang="en-US" sz="1500" dirty="0">
                <a:latin typeface="+mn-ea"/>
              </a:rPr>
              <a:t>기분을 좋게 하기 위해 노력한다</a:t>
            </a:r>
            <a:r>
              <a:rPr lang="en-US" altLang="ko-KR" sz="1500" dirty="0">
                <a:latin typeface="+mn-ea"/>
              </a:rPr>
              <a:t>.</a:t>
            </a:r>
            <a:endParaRPr lang="ko-KR" altLang="en-US" sz="15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772884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283" y="3150344"/>
            <a:ext cx="6083046" cy="1522476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482475" y="229266"/>
            <a:ext cx="116986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300" b="1" dirty="0">
                <a:latin typeface="+mn-ea"/>
              </a:rPr>
              <a:t>신규 입사자의 </a:t>
            </a:r>
          </a:p>
          <a:p>
            <a:r>
              <a:rPr lang="ko-KR" altLang="en-US" sz="1300" b="1" dirty="0">
                <a:latin typeface="+mn-ea"/>
              </a:rPr>
              <a:t>직장생활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62029" y="229266"/>
            <a:ext cx="37082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300" b="1" dirty="0" smtClean="0">
                <a:latin typeface="+mn-ea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86917" y="4729671"/>
            <a:ext cx="7567535" cy="14020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2200"/>
              </a:lnSpc>
            </a:pPr>
            <a:r>
              <a:rPr lang="ko-KR" altLang="en-US" sz="1500" b="1" dirty="0" smtClean="0">
                <a:latin typeface="+mn-ea"/>
              </a:rPr>
              <a:t>신규 </a:t>
            </a:r>
            <a:r>
              <a:rPr lang="ko-KR" altLang="en-US" sz="1500" b="1" dirty="0">
                <a:latin typeface="+mn-ea"/>
              </a:rPr>
              <a:t>입사자가 산업재해에 약한 이유는</a:t>
            </a:r>
            <a:r>
              <a:rPr lang="en-US" altLang="ko-KR" sz="1500" b="1" dirty="0">
                <a:latin typeface="+mn-ea"/>
              </a:rPr>
              <a:t>,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dirty="0" smtClean="0">
                <a:latin typeface="+mn-ea"/>
              </a:rPr>
              <a:t>새로운 </a:t>
            </a:r>
            <a:r>
              <a:rPr lang="ko-KR" altLang="en-US" sz="1500" dirty="0">
                <a:latin typeface="+mn-ea"/>
              </a:rPr>
              <a:t>작업장 또는 산업현장에서의 경험부족 때문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dirty="0" smtClean="0">
                <a:latin typeface="+mn-ea"/>
              </a:rPr>
              <a:t>작업환경과 </a:t>
            </a:r>
            <a:r>
              <a:rPr lang="ko-KR" altLang="en-US" sz="1500" dirty="0">
                <a:latin typeface="+mn-ea"/>
              </a:rPr>
              <a:t>일에 대해 낯설기 때문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dirty="0" smtClean="0">
                <a:latin typeface="+mn-ea"/>
              </a:rPr>
              <a:t>작업을 </a:t>
            </a:r>
            <a:r>
              <a:rPr lang="ko-KR" altLang="en-US" sz="1500" dirty="0">
                <a:latin typeface="+mn-ea"/>
              </a:rPr>
              <a:t>어떻게 하는지에 대해 안전교육 등을 통해 정확한 내용을 모르기 때문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dirty="0" smtClean="0">
                <a:latin typeface="+mn-ea"/>
              </a:rPr>
              <a:t>강한 </a:t>
            </a:r>
            <a:r>
              <a:rPr lang="ko-KR" altLang="en-US" sz="1500" dirty="0">
                <a:latin typeface="+mn-ea"/>
              </a:rPr>
              <a:t>인상을 남기려는 열망으로 무리하게 작업을 수행하기 때문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22320" y="180673"/>
            <a:ext cx="7221680" cy="6001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33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신규 입사자 산업재해 발생현황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272152" y="6131764"/>
            <a:ext cx="8528847" cy="466574"/>
            <a:chOff x="272152" y="6131764"/>
            <a:chExt cx="8528847" cy="466574"/>
          </a:xfrm>
        </p:grpSpPr>
        <p:sp>
          <p:nvSpPr>
            <p:cNvPr id="13" name="TextBox 12"/>
            <p:cNvSpPr txBox="1"/>
            <p:nvPr/>
          </p:nvSpPr>
          <p:spPr>
            <a:xfrm>
              <a:off x="272152" y="6305950"/>
              <a:ext cx="730272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288000"/>
              <a:r>
                <a:rPr lang="en-US" altLang="ko-KR" sz="1300" b="1" dirty="0" smtClean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04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	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안전보건 첫 걸음 신규 입사자를 위한 안전보건 가이드    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|    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공통</a:t>
              </a:r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71969" y="6131764"/>
              <a:ext cx="1129030" cy="373380"/>
            </a:xfrm>
            <a:prstGeom prst="rect">
              <a:avLst/>
            </a:prstGeom>
          </p:spPr>
        </p:pic>
      </p:grpSp>
      <p:sp>
        <p:nvSpPr>
          <p:cNvPr id="11" name="TextBox 10"/>
          <p:cNvSpPr txBox="1"/>
          <p:nvPr/>
        </p:nvSpPr>
        <p:spPr>
          <a:xfrm>
            <a:off x="886917" y="1442583"/>
            <a:ext cx="7379548" cy="169277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2200"/>
              </a:lnSpc>
            </a:pPr>
            <a:r>
              <a:rPr lang="ko-KR" altLang="en-US" sz="1500" dirty="0">
                <a:latin typeface="+mn-ea"/>
              </a:rPr>
              <a:t>우리 산업현장의 입사근속 기간이 짧은 입사자에게서 산업재해가 많이 발생하고 있다</a:t>
            </a:r>
            <a:r>
              <a:rPr lang="en-US" altLang="ko-KR" sz="1500" dirty="0">
                <a:latin typeface="+mn-ea"/>
              </a:rPr>
              <a:t>.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dirty="0">
                <a:latin typeface="+mn-ea"/>
              </a:rPr>
              <a:t>매년 </a:t>
            </a:r>
            <a:r>
              <a:rPr lang="en-US" altLang="ko-KR" sz="1500" dirty="0">
                <a:latin typeface="+mn-ea"/>
              </a:rPr>
              <a:t>90,000</a:t>
            </a:r>
            <a:r>
              <a:rPr lang="ko-KR" altLang="en-US" sz="1500" dirty="0">
                <a:latin typeface="+mn-ea"/>
              </a:rPr>
              <a:t>여명의 근로자가 작업장 내외에서 다치고 있으며</a:t>
            </a:r>
            <a:r>
              <a:rPr lang="en-US" altLang="ko-KR" sz="1500" dirty="0">
                <a:latin typeface="+mn-ea"/>
              </a:rPr>
              <a:t>,</a:t>
            </a:r>
            <a:r>
              <a:rPr lang="ko-KR" altLang="en-US" sz="1500" dirty="0">
                <a:latin typeface="+mn-ea"/>
              </a:rPr>
              <a:t> 그 중 </a:t>
            </a:r>
            <a:r>
              <a:rPr lang="en-US" altLang="ko-KR" sz="1500" dirty="0">
                <a:latin typeface="+mn-ea"/>
              </a:rPr>
              <a:t>1,900</a:t>
            </a:r>
            <a:r>
              <a:rPr lang="ko-KR" altLang="en-US" sz="1500" dirty="0">
                <a:latin typeface="+mn-ea"/>
              </a:rPr>
              <a:t>여명이 사망에 이르고 있다</a:t>
            </a:r>
            <a:r>
              <a:rPr lang="en-US" altLang="ko-KR" sz="1500" dirty="0">
                <a:latin typeface="+mn-ea"/>
              </a:rPr>
              <a:t>.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en-US" altLang="ko-KR" sz="1500" dirty="0">
                <a:latin typeface="+mn-ea"/>
              </a:rPr>
              <a:t>2013</a:t>
            </a:r>
            <a:r>
              <a:rPr lang="ko-KR" altLang="en-US" sz="1500" dirty="0">
                <a:latin typeface="+mn-ea"/>
              </a:rPr>
              <a:t>년의 경우 입사근속 기간별 </a:t>
            </a:r>
            <a:r>
              <a:rPr lang="en-US" altLang="ko-KR" sz="1500" dirty="0">
                <a:latin typeface="+mn-ea"/>
              </a:rPr>
              <a:t>6</a:t>
            </a:r>
            <a:r>
              <a:rPr lang="ko-KR" altLang="en-US" sz="1500" dirty="0">
                <a:latin typeface="+mn-ea"/>
              </a:rPr>
              <a:t>개월 미만 재해자수는 전체 산업재해자 </a:t>
            </a:r>
            <a:r>
              <a:rPr lang="en-US" altLang="ko-KR" sz="1500" dirty="0">
                <a:latin typeface="+mn-ea"/>
              </a:rPr>
              <a:t>91,824</a:t>
            </a:r>
            <a:r>
              <a:rPr lang="ko-KR" altLang="en-US" sz="1500" dirty="0">
                <a:latin typeface="+mn-ea"/>
              </a:rPr>
              <a:t>명의 </a:t>
            </a:r>
            <a:r>
              <a:rPr lang="en-US" altLang="ko-KR" sz="1500" dirty="0">
                <a:latin typeface="+mn-ea"/>
              </a:rPr>
              <a:t>55.33%(50,809</a:t>
            </a:r>
            <a:r>
              <a:rPr lang="ko-KR" altLang="en-US" sz="1500" dirty="0">
                <a:latin typeface="+mn-ea"/>
              </a:rPr>
              <a:t>명</a:t>
            </a:r>
            <a:r>
              <a:rPr lang="en-US" altLang="ko-KR" sz="1500" dirty="0">
                <a:latin typeface="+mn-ea"/>
              </a:rPr>
              <a:t>)</a:t>
            </a:r>
            <a:r>
              <a:rPr lang="ko-KR" altLang="en-US" sz="1500" dirty="0">
                <a:latin typeface="+mn-ea"/>
              </a:rPr>
              <a:t>이고</a:t>
            </a:r>
            <a:r>
              <a:rPr lang="en-US" altLang="ko-KR" sz="1500" dirty="0">
                <a:latin typeface="+mn-ea"/>
              </a:rPr>
              <a:t>,</a:t>
            </a:r>
            <a:r>
              <a:rPr lang="ko-KR" altLang="en-US" sz="1500" dirty="0">
                <a:latin typeface="+mn-ea"/>
              </a:rPr>
              <a:t> 사망자수는 전체 사망자수 </a:t>
            </a:r>
            <a:r>
              <a:rPr lang="en-US" altLang="ko-KR" sz="1500" dirty="0">
                <a:latin typeface="+mn-ea"/>
              </a:rPr>
              <a:t>1,929</a:t>
            </a:r>
            <a:r>
              <a:rPr lang="ko-KR" altLang="en-US" sz="1500" dirty="0">
                <a:latin typeface="+mn-ea"/>
              </a:rPr>
              <a:t>명의 </a:t>
            </a:r>
            <a:r>
              <a:rPr lang="en-US" altLang="ko-KR" sz="1500" dirty="0">
                <a:latin typeface="+mn-ea"/>
              </a:rPr>
              <a:t>39.87%(769</a:t>
            </a:r>
            <a:r>
              <a:rPr lang="ko-KR" altLang="en-US" sz="1500" dirty="0">
                <a:latin typeface="+mn-ea"/>
              </a:rPr>
              <a:t>명</a:t>
            </a:r>
            <a:r>
              <a:rPr lang="en-US" altLang="ko-KR" sz="1500" dirty="0">
                <a:latin typeface="+mn-ea"/>
              </a:rPr>
              <a:t>)</a:t>
            </a:r>
            <a:r>
              <a:rPr lang="ko-KR" altLang="en-US" sz="1500" dirty="0" smtClean="0">
                <a:latin typeface="+mn-ea"/>
              </a:rPr>
              <a:t>로 그에 </a:t>
            </a:r>
            <a:r>
              <a:rPr lang="ko-KR" altLang="en-US" sz="1500" dirty="0">
                <a:latin typeface="+mn-ea"/>
              </a:rPr>
              <a:t>따른 대책 마련이 시급하다</a:t>
            </a:r>
            <a:r>
              <a:rPr lang="en-US" altLang="ko-KR" sz="1500" dirty="0">
                <a:latin typeface="+mn-ea"/>
              </a:rPr>
              <a:t>.</a:t>
            </a:r>
            <a:endParaRPr lang="ko-KR" altLang="en-US" sz="15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36834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482475" y="229266"/>
            <a:ext cx="116986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300" b="1" dirty="0">
                <a:latin typeface="+mn-ea"/>
              </a:rPr>
              <a:t>신규 입사자의 </a:t>
            </a:r>
          </a:p>
          <a:p>
            <a:r>
              <a:rPr lang="ko-KR" altLang="en-US" sz="1300" b="1" dirty="0">
                <a:latin typeface="+mn-ea"/>
              </a:rPr>
              <a:t>직장생활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62029" y="229266"/>
            <a:ext cx="37082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300" b="1" dirty="0" smtClean="0">
                <a:latin typeface="+mn-ea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2507" y="1881222"/>
            <a:ext cx="7406493" cy="11285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100" dirty="0">
                <a:latin typeface="+mn-ea"/>
              </a:rPr>
              <a:t>산업재해 발생의 메카니즘</a:t>
            </a:r>
            <a:r>
              <a:rPr lang="en-US" altLang="ko-KR" sz="1500" spc="-100" dirty="0">
                <a:latin typeface="+mn-ea"/>
              </a:rPr>
              <a:t>(</a:t>
            </a:r>
            <a:r>
              <a:rPr lang="ko-KR" altLang="en-US" sz="1500" spc="-100" dirty="0">
                <a:latin typeface="+mn-ea"/>
              </a:rPr>
              <a:t>모델</a:t>
            </a:r>
            <a:r>
              <a:rPr lang="en-US" altLang="ko-KR" sz="1500" spc="-100" dirty="0">
                <a:latin typeface="+mn-ea"/>
              </a:rPr>
              <a:t>, </a:t>
            </a:r>
            <a:r>
              <a:rPr lang="ko-KR" altLang="en-US" sz="1500" spc="-100" dirty="0">
                <a:latin typeface="+mn-ea"/>
              </a:rPr>
              <a:t>구조</a:t>
            </a:r>
            <a:r>
              <a:rPr lang="en-US" altLang="ko-KR" sz="1500" spc="-100" dirty="0">
                <a:latin typeface="+mn-ea"/>
              </a:rPr>
              <a:t>)</a:t>
            </a:r>
            <a:r>
              <a:rPr lang="ko-KR" altLang="en-US" sz="1500" spc="-100" dirty="0">
                <a:latin typeface="+mn-ea"/>
              </a:rPr>
              <a:t>은 초기의 안전보건관리의 결함이 계기가 </a:t>
            </a:r>
            <a:r>
              <a:rPr lang="ko-KR" altLang="en-US" sz="1500" spc="-100" dirty="0" smtClean="0">
                <a:latin typeface="+mn-ea"/>
              </a:rPr>
              <a:t>되어 직접원인으로 </a:t>
            </a:r>
            <a:r>
              <a:rPr lang="ko-KR" altLang="en-US" sz="1500" spc="-100" dirty="0">
                <a:latin typeface="+mn-ea"/>
              </a:rPr>
              <a:t>연계되어 최종적으로 재해를 발생하게 된다</a:t>
            </a:r>
            <a:r>
              <a:rPr lang="en-US" altLang="ko-KR" sz="1500" spc="-100" dirty="0">
                <a:latin typeface="+mn-ea"/>
              </a:rPr>
              <a:t>. </a:t>
            </a:r>
            <a:r>
              <a:rPr lang="ko-KR" altLang="en-US" sz="1500" spc="-100" dirty="0">
                <a:latin typeface="+mn-ea"/>
              </a:rPr>
              <a:t>미국의 하인리히</a:t>
            </a:r>
            <a:r>
              <a:rPr lang="en-US" altLang="ko-KR" sz="1500" spc="-100" dirty="0">
                <a:latin typeface="+mn-ea"/>
              </a:rPr>
              <a:t>(Heinrich)</a:t>
            </a:r>
            <a:r>
              <a:rPr lang="ko-KR" altLang="en-US" sz="1500" spc="-100" dirty="0">
                <a:latin typeface="+mn-ea"/>
              </a:rPr>
              <a:t>는 재해를 일으키는 직접 원인으로 불안전한 </a:t>
            </a:r>
            <a:r>
              <a:rPr lang="ko-KR" altLang="en-US" sz="1500" spc="-100" dirty="0" smtClean="0">
                <a:latin typeface="+mn-ea"/>
              </a:rPr>
              <a:t>행동</a:t>
            </a:r>
            <a:r>
              <a:rPr lang="en-US" altLang="ko-KR" sz="1500" spc="-100" dirty="0">
                <a:latin typeface="+mn-ea"/>
              </a:rPr>
              <a:t>(</a:t>
            </a:r>
            <a:r>
              <a:rPr lang="ko-KR" altLang="en-US" sz="1500" spc="-100" dirty="0">
                <a:latin typeface="+mn-ea"/>
              </a:rPr>
              <a:t>인적 원인</a:t>
            </a:r>
            <a:r>
              <a:rPr lang="en-US" altLang="ko-KR" sz="1500" spc="-100" dirty="0">
                <a:latin typeface="+mn-ea"/>
              </a:rPr>
              <a:t>)</a:t>
            </a:r>
            <a:r>
              <a:rPr lang="ko-KR" altLang="en-US" sz="1500" spc="-100" dirty="0">
                <a:latin typeface="+mn-ea"/>
              </a:rPr>
              <a:t>과 불안전한 상태</a:t>
            </a:r>
            <a:r>
              <a:rPr lang="en-US" altLang="ko-KR" sz="1500" spc="-100" dirty="0">
                <a:latin typeface="+mn-ea"/>
              </a:rPr>
              <a:t>(</a:t>
            </a:r>
            <a:r>
              <a:rPr lang="ko-KR" altLang="en-US" sz="1500" spc="-100" dirty="0">
                <a:latin typeface="+mn-ea"/>
              </a:rPr>
              <a:t>물적 원인</a:t>
            </a:r>
            <a:r>
              <a:rPr lang="en-US" altLang="ko-KR" sz="1500" spc="-100" dirty="0">
                <a:latin typeface="+mn-ea"/>
              </a:rPr>
              <a:t>)</a:t>
            </a:r>
            <a:r>
              <a:rPr lang="ko-KR" altLang="en-US" sz="1500" spc="-100" dirty="0">
                <a:latin typeface="+mn-ea"/>
              </a:rPr>
              <a:t>를 지적하고 있다</a:t>
            </a:r>
            <a:r>
              <a:rPr lang="en-US" altLang="ko-KR" sz="1500" spc="-100" dirty="0">
                <a:latin typeface="+mn-ea"/>
              </a:rPr>
              <a:t>.</a:t>
            </a:r>
            <a:endParaRPr lang="ko-KR" altLang="en-US" sz="1500" spc="-100" dirty="0">
              <a:latin typeface="+mn-e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74995" y="1469365"/>
            <a:ext cx="6200932" cy="3184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8000" indent="-288000">
              <a:lnSpc>
                <a:spcPts val="2500"/>
              </a:lnSpc>
              <a:spcAft>
                <a:spcPts val="600"/>
              </a:spcAft>
              <a:buFont typeface="Wingdings" pitchFamily="2" charset="2"/>
              <a:buChar char="v"/>
            </a:pPr>
            <a:r>
              <a:rPr lang="ko-KR" altLang="en-US" sz="2000" b="1" spc="-50" dirty="0" smtClean="0">
                <a:solidFill>
                  <a:srgbClr val="803C87"/>
                </a:solidFill>
                <a:latin typeface="+mn-ea"/>
              </a:rPr>
              <a:t>안전</a:t>
            </a:r>
            <a:r>
              <a:rPr lang="en-US" altLang="ko-KR" sz="2000" b="1" spc="-50" dirty="0" smtClean="0">
                <a:solidFill>
                  <a:srgbClr val="803C87"/>
                </a:solidFill>
                <a:latin typeface="+mn-ea"/>
              </a:rPr>
              <a:t>TIP : </a:t>
            </a:r>
            <a:r>
              <a:rPr lang="ko-KR" altLang="en-US" sz="2000" b="1" spc="-50" dirty="0" smtClean="0">
                <a:solidFill>
                  <a:srgbClr val="803C87"/>
                </a:solidFill>
                <a:latin typeface="+mn-ea"/>
              </a:rPr>
              <a:t>산업재해발생의 </a:t>
            </a:r>
            <a:r>
              <a:rPr lang="ko-KR" altLang="en-US" sz="2000" b="1" spc="-50" dirty="0">
                <a:solidFill>
                  <a:srgbClr val="803C87"/>
                </a:solidFill>
                <a:latin typeface="+mn-ea"/>
              </a:rPr>
              <a:t>메카니즘</a:t>
            </a:r>
          </a:p>
        </p:txBody>
      </p:sp>
      <p:pic>
        <p:nvPicPr>
          <p:cNvPr id="5" name="Picture 4" descr="00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755" y="3610451"/>
            <a:ext cx="4659594" cy="251117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251892" y="3063161"/>
            <a:ext cx="6665012" cy="4278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700"/>
              </a:lnSpc>
            </a:pPr>
            <a:r>
              <a:rPr lang="ko-KR" altLang="en-US" sz="1100" b="1" spc="-50" dirty="0" smtClean="0">
                <a:solidFill>
                  <a:srgbClr val="803C87"/>
                </a:solidFill>
                <a:latin typeface="+mn-ea"/>
              </a:rPr>
              <a:t>하인리히의 </a:t>
            </a:r>
            <a:r>
              <a:rPr lang="ko-KR" altLang="en-US" sz="1100" b="1" spc="-50" dirty="0">
                <a:solidFill>
                  <a:srgbClr val="803C87"/>
                </a:solidFill>
                <a:latin typeface="+mn-ea"/>
              </a:rPr>
              <a:t>법칙</a:t>
            </a:r>
            <a:r>
              <a:rPr lang="en-US" altLang="ko-KR" sz="1100" spc="-50" dirty="0">
                <a:solidFill>
                  <a:srgbClr val="803C87"/>
                </a:solidFill>
                <a:latin typeface="+mn-ea"/>
              </a:rPr>
              <a:t>(1:29:300</a:t>
            </a:r>
            <a:r>
              <a:rPr lang="en-US" altLang="ko-KR" sz="1100" spc="-50" dirty="0" smtClean="0">
                <a:solidFill>
                  <a:srgbClr val="803C87"/>
                </a:solidFill>
                <a:latin typeface="+mn-ea"/>
              </a:rPr>
              <a:t>) ① 1</a:t>
            </a:r>
            <a:r>
              <a:rPr lang="ko-KR" altLang="en-US" sz="1100" spc="-50" dirty="0" smtClean="0">
                <a:solidFill>
                  <a:srgbClr val="803C87"/>
                </a:solidFill>
                <a:latin typeface="+mn-ea"/>
              </a:rPr>
              <a:t>：중상 또는 사망</a:t>
            </a:r>
            <a:r>
              <a:rPr lang="en-US" altLang="ko-KR" sz="1100" spc="-50" dirty="0" smtClean="0">
                <a:solidFill>
                  <a:srgbClr val="803C87"/>
                </a:solidFill>
                <a:latin typeface="+mn-ea"/>
              </a:rPr>
              <a:t>, ② 29</a:t>
            </a:r>
            <a:r>
              <a:rPr lang="ko-KR" altLang="en-US" sz="1100" spc="-50" dirty="0" smtClean="0">
                <a:solidFill>
                  <a:srgbClr val="803C87"/>
                </a:solidFill>
                <a:latin typeface="+mn-ea"/>
              </a:rPr>
              <a:t>：경상</a:t>
            </a:r>
            <a:r>
              <a:rPr lang="en-US" altLang="ko-KR" sz="1100" spc="-50" dirty="0" smtClean="0">
                <a:solidFill>
                  <a:srgbClr val="803C87"/>
                </a:solidFill>
                <a:latin typeface="+mn-ea"/>
              </a:rPr>
              <a:t>, ③ 300</a:t>
            </a:r>
            <a:r>
              <a:rPr lang="ko-KR" altLang="en-US" sz="1100" spc="-50" dirty="0" smtClean="0">
                <a:solidFill>
                  <a:srgbClr val="803C87"/>
                </a:solidFill>
                <a:latin typeface="+mn-ea"/>
              </a:rPr>
              <a:t>：무상해사고</a:t>
            </a:r>
          </a:p>
          <a:p>
            <a:pPr>
              <a:lnSpc>
                <a:spcPts val="1700"/>
              </a:lnSpc>
            </a:pPr>
            <a:r>
              <a:rPr lang="en-US" altLang="ko-KR" sz="1100" spc="-50" dirty="0" smtClean="0">
                <a:solidFill>
                  <a:srgbClr val="803C87"/>
                </a:solidFill>
                <a:latin typeface="+mn-ea"/>
              </a:rPr>
              <a:t>※ </a:t>
            </a:r>
            <a:r>
              <a:rPr lang="en-US" altLang="ko-KR" sz="1100" spc="-50" dirty="0">
                <a:solidFill>
                  <a:srgbClr val="803C87"/>
                </a:solidFill>
                <a:latin typeface="+mn-ea"/>
              </a:rPr>
              <a:t>330</a:t>
            </a:r>
            <a:r>
              <a:rPr lang="ko-KR" altLang="en-US" sz="1100" spc="-50" dirty="0">
                <a:solidFill>
                  <a:srgbClr val="803C87"/>
                </a:solidFill>
                <a:latin typeface="+mn-ea"/>
              </a:rPr>
              <a:t>회의 사고 가운데 중상 또는 사망</a:t>
            </a:r>
            <a:r>
              <a:rPr lang="en-US" altLang="ko-KR" sz="1100" spc="-50" dirty="0">
                <a:solidFill>
                  <a:srgbClr val="803C87"/>
                </a:solidFill>
                <a:latin typeface="+mn-ea"/>
              </a:rPr>
              <a:t>1</a:t>
            </a:r>
            <a:r>
              <a:rPr lang="ko-KR" altLang="en-US" sz="1100" spc="-50" dirty="0">
                <a:solidFill>
                  <a:srgbClr val="803C87"/>
                </a:solidFill>
                <a:latin typeface="+mn-ea"/>
              </a:rPr>
              <a:t>회</a:t>
            </a:r>
            <a:r>
              <a:rPr lang="en-US" altLang="ko-KR" sz="1100" spc="-50" dirty="0">
                <a:solidFill>
                  <a:srgbClr val="803C87"/>
                </a:solidFill>
                <a:latin typeface="+mn-ea"/>
              </a:rPr>
              <a:t>, </a:t>
            </a:r>
            <a:r>
              <a:rPr lang="ko-KR" altLang="en-US" sz="1100" spc="-50" dirty="0" smtClean="0">
                <a:solidFill>
                  <a:srgbClr val="803C87"/>
                </a:solidFill>
                <a:latin typeface="+mn-ea"/>
              </a:rPr>
              <a:t>경상 </a:t>
            </a:r>
            <a:r>
              <a:rPr lang="en-US" altLang="ko-KR" sz="1100" spc="-50" dirty="0">
                <a:solidFill>
                  <a:srgbClr val="803C87"/>
                </a:solidFill>
                <a:latin typeface="+mn-ea"/>
              </a:rPr>
              <a:t>29</a:t>
            </a:r>
            <a:r>
              <a:rPr lang="ko-KR" altLang="en-US" sz="1100" spc="-50" dirty="0">
                <a:solidFill>
                  <a:srgbClr val="803C87"/>
                </a:solidFill>
                <a:latin typeface="+mn-ea"/>
              </a:rPr>
              <a:t>회</a:t>
            </a:r>
            <a:r>
              <a:rPr lang="en-US" altLang="ko-KR" sz="1100" spc="-50" dirty="0">
                <a:solidFill>
                  <a:srgbClr val="803C87"/>
                </a:solidFill>
                <a:latin typeface="+mn-ea"/>
              </a:rPr>
              <a:t>, </a:t>
            </a:r>
            <a:r>
              <a:rPr lang="ko-KR" altLang="en-US" sz="1100" spc="-50" dirty="0" smtClean="0">
                <a:solidFill>
                  <a:srgbClr val="803C87"/>
                </a:solidFill>
                <a:latin typeface="+mn-ea"/>
              </a:rPr>
              <a:t>무상해사고 </a:t>
            </a:r>
            <a:r>
              <a:rPr lang="en-US" altLang="ko-KR" sz="1100" spc="-50" dirty="0">
                <a:solidFill>
                  <a:srgbClr val="803C87"/>
                </a:solidFill>
                <a:latin typeface="+mn-ea"/>
              </a:rPr>
              <a:t>300</a:t>
            </a:r>
            <a:r>
              <a:rPr lang="ko-KR" altLang="en-US" sz="1100" spc="-50" dirty="0">
                <a:solidFill>
                  <a:srgbClr val="803C87"/>
                </a:solidFill>
                <a:latin typeface="+mn-ea"/>
              </a:rPr>
              <a:t>회의 비율로 사고 발생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53080" y="5392650"/>
            <a:ext cx="2742644" cy="6540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44000" indent="-144000">
              <a:lnSpc>
                <a:spcPts val="1700"/>
              </a:lnSpc>
            </a:pPr>
            <a:r>
              <a:rPr lang="en-US" altLang="ko-KR" sz="1100" spc="-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※	</a:t>
            </a:r>
            <a:r>
              <a:rPr lang="ko-KR" altLang="en-US" sz="1100" spc="-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산업재해 </a:t>
            </a:r>
            <a:r>
              <a:rPr lang="ko-KR" altLang="en-US" sz="1100" spc="-5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현황을 </a:t>
            </a:r>
            <a:r>
              <a:rPr lang="ko-KR" altLang="en-US" sz="1100" spc="-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살펴보려면</a:t>
            </a:r>
            <a:r>
              <a:rPr lang="en-US" altLang="ko-KR" sz="1100" spc="-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: </a:t>
            </a:r>
            <a:br>
              <a:rPr lang="en-US" altLang="ko-KR" sz="1100" spc="-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</a:br>
            <a:r>
              <a:rPr lang="ko-KR" altLang="en-US" sz="1100" spc="-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안전보건공단 </a:t>
            </a:r>
            <a:r>
              <a:rPr lang="ko-KR" altLang="en-US" sz="1100" spc="-5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홈페이지</a:t>
            </a:r>
            <a:r>
              <a:rPr lang="en-US" altLang="ko-KR" sz="1100" spc="-5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(</a:t>
            </a:r>
            <a:r>
              <a:rPr lang="en-US" altLang="ko-KR" sz="1100" spc="-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hlinkClick r:id="rId4"/>
              </a:rPr>
              <a:t>www.kosha.or.kr</a:t>
            </a:r>
            <a:r>
              <a:rPr lang="en-US" altLang="ko-KR" sz="1100" spc="-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) </a:t>
            </a:r>
            <a:r>
              <a:rPr lang="en-US" altLang="ko-KR" sz="1100" spc="-5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→ </a:t>
            </a:r>
            <a:r>
              <a:rPr lang="ko-KR" altLang="en-US" sz="1100" spc="-5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정보마당 </a:t>
            </a:r>
            <a:r>
              <a:rPr lang="en-US" altLang="ko-KR" sz="1100" spc="-5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→ </a:t>
            </a:r>
            <a:r>
              <a:rPr lang="ko-KR" altLang="en-US" sz="1100" spc="-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산업재해 </a:t>
            </a:r>
            <a:r>
              <a:rPr lang="ko-KR" altLang="en-US" sz="1100" spc="-5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통계를 보세요</a:t>
            </a:r>
            <a:r>
              <a:rPr lang="en-US" altLang="ko-KR" sz="1100" spc="-5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 </a:t>
            </a:r>
            <a:endParaRPr lang="ko-KR" altLang="en-US" sz="1100" spc="-5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922320" y="180673"/>
            <a:ext cx="7221680" cy="6001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33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신규 입사자 산업재해 발생현황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272152" y="6131764"/>
            <a:ext cx="8528847" cy="466574"/>
            <a:chOff x="272152" y="6131764"/>
            <a:chExt cx="8528847" cy="466574"/>
          </a:xfrm>
        </p:grpSpPr>
        <p:sp>
          <p:nvSpPr>
            <p:cNvPr id="11" name="TextBox 10"/>
            <p:cNvSpPr txBox="1"/>
            <p:nvPr/>
          </p:nvSpPr>
          <p:spPr>
            <a:xfrm>
              <a:off x="272152" y="6305950"/>
              <a:ext cx="730272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288000"/>
              <a:r>
                <a:rPr lang="en-US" altLang="ko-KR" sz="1300" b="1" dirty="0" smtClean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05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	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안전보건 첫 걸음 신규 입사자를 위한 안전보건 가이드    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|    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공통</a:t>
              </a:r>
            </a:p>
          </p:txBody>
        </p:sp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671969" y="6131764"/>
              <a:ext cx="1129030" cy="3733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047778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482475" y="229266"/>
            <a:ext cx="116986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300" b="1" dirty="0">
                <a:latin typeface="+mn-ea"/>
              </a:rPr>
              <a:t>신규 입사자의 </a:t>
            </a:r>
          </a:p>
          <a:p>
            <a:r>
              <a:rPr lang="ko-KR" altLang="en-US" sz="1300" b="1" dirty="0">
                <a:latin typeface="+mn-ea"/>
              </a:rPr>
              <a:t>직장생활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62029" y="229266"/>
            <a:ext cx="37082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300" b="1" dirty="0" smtClean="0">
                <a:latin typeface="+mn-ea"/>
              </a:rPr>
              <a:t>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00671" y="1573618"/>
            <a:ext cx="2202490" cy="22570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dirty="0">
                <a:latin typeface="+mn-ea"/>
              </a:rPr>
              <a:t>안전하고 건강하게 작업을 </a:t>
            </a:r>
            <a:r>
              <a:rPr lang="ko-KR" altLang="en-US" sz="1500" dirty="0" smtClean="0">
                <a:latin typeface="+mn-ea"/>
              </a:rPr>
              <a:t>하기 </a:t>
            </a:r>
            <a:r>
              <a:rPr lang="ko-KR" altLang="en-US" sz="1500" dirty="0">
                <a:latin typeface="+mn-ea"/>
              </a:rPr>
              <a:t>위한 작업순서 </a:t>
            </a:r>
            <a:r>
              <a:rPr lang="ko-KR" altLang="en-US" sz="1500" dirty="0" smtClean="0">
                <a:latin typeface="+mn-ea"/>
              </a:rPr>
              <a:t>즉</a:t>
            </a:r>
            <a:r>
              <a:rPr lang="en-US" altLang="ko-KR" sz="1500" dirty="0">
                <a:latin typeface="+mn-ea"/>
              </a:rPr>
              <a:t>, </a:t>
            </a:r>
            <a:r>
              <a:rPr lang="ko-KR" altLang="en-US" sz="1500" dirty="0" smtClean="0">
                <a:latin typeface="+mn-ea"/>
              </a:rPr>
              <a:t>작업표준</a:t>
            </a:r>
            <a:r>
              <a:rPr lang="en-US" altLang="ko-KR" sz="1500" dirty="0">
                <a:latin typeface="+mn-ea"/>
              </a:rPr>
              <a:t>, </a:t>
            </a:r>
            <a:r>
              <a:rPr lang="ko-KR" altLang="en-US" sz="1500" dirty="0" smtClean="0">
                <a:latin typeface="+mn-ea"/>
              </a:rPr>
              <a:t>안전작업절차</a:t>
            </a:r>
            <a:r>
              <a:rPr lang="en-US" altLang="ko-KR" sz="1500" dirty="0" smtClean="0">
                <a:latin typeface="+mn-ea"/>
              </a:rPr>
              <a:t>, </a:t>
            </a:r>
            <a:r>
              <a:rPr lang="ko-KR" altLang="en-US" sz="1500" dirty="0" smtClean="0">
                <a:latin typeface="+mn-ea"/>
              </a:rPr>
              <a:t>매뉴얼 </a:t>
            </a:r>
            <a:r>
              <a:rPr lang="ko-KR" altLang="en-US" sz="1500" dirty="0">
                <a:latin typeface="+mn-ea"/>
              </a:rPr>
              <a:t>등을 기반으로</a:t>
            </a:r>
            <a:r>
              <a:rPr lang="en-US" altLang="ko-KR" sz="1500" dirty="0" smtClean="0">
                <a:latin typeface="+mn-ea"/>
              </a:rPr>
              <a:t>, </a:t>
            </a:r>
            <a:r>
              <a:rPr lang="ko-KR" altLang="en-US" sz="1500" dirty="0" smtClean="0">
                <a:latin typeface="+mn-ea"/>
              </a:rPr>
              <a:t>현장 </a:t>
            </a:r>
            <a:r>
              <a:rPr lang="ko-KR" altLang="en-US" sz="1500" dirty="0">
                <a:latin typeface="+mn-ea"/>
              </a:rPr>
              <a:t>적응을 하기위한 기능을 교육하고 훈련하는 것이다</a:t>
            </a:r>
            <a:r>
              <a:rPr lang="en-US" altLang="ko-KR" sz="1500" dirty="0">
                <a:latin typeface="+mn-ea"/>
              </a:rPr>
              <a:t>.</a:t>
            </a:r>
            <a:endParaRPr lang="ko-KR" altLang="en-US" sz="1500" dirty="0">
              <a:latin typeface="+mn-ea"/>
            </a:endParaRPr>
          </a:p>
        </p:txBody>
      </p:sp>
      <p:pic>
        <p:nvPicPr>
          <p:cNvPr id="3" name="Picture 2" descr="00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8091" y="1500530"/>
            <a:ext cx="5638800" cy="423862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922320" y="180673"/>
            <a:ext cx="7221680" cy="6001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3300" b="1" spc="-3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안전보건 활동의 첫걸음</a:t>
            </a:r>
            <a:r>
              <a:rPr lang="en-US" altLang="ko-KR" sz="3300" b="1" spc="-3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, </a:t>
            </a:r>
            <a:r>
              <a:rPr lang="ko-KR" altLang="en-US" sz="3300" b="1" spc="-3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안전보건교육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272152" y="6131764"/>
            <a:ext cx="8528847" cy="466574"/>
            <a:chOff x="272152" y="6131764"/>
            <a:chExt cx="8528847" cy="466574"/>
          </a:xfrm>
        </p:grpSpPr>
        <p:sp>
          <p:nvSpPr>
            <p:cNvPr id="9" name="TextBox 8"/>
            <p:cNvSpPr txBox="1"/>
            <p:nvPr/>
          </p:nvSpPr>
          <p:spPr>
            <a:xfrm>
              <a:off x="272152" y="6305950"/>
              <a:ext cx="730272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288000"/>
              <a:r>
                <a:rPr lang="en-US" altLang="ko-KR" sz="1300" b="1" dirty="0" smtClean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06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	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안전보건 첫 걸음 신규 입사자를 위한 안전보건 가이드    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|    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공통</a:t>
              </a:r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71969" y="6131764"/>
              <a:ext cx="1129030" cy="3733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210207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482475" y="229266"/>
            <a:ext cx="116986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300" b="1" dirty="0">
                <a:latin typeface="+mn-ea"/>
              </a:rPr>
              <a:t>신규 입사자의 </a:t>
            </a:r>
          </a:p>
          <a:p>
            <a:r>
              <a:rPr lang="ko-KR" altLang="en-US" sz="1300" b="1" dirty="0">
                <a:latin typeface="+mn-ea"/>
              </a:rPr>
              <a:t>직장생활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62029" y="229266"/>
            <a:ext cx="37082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300" b="1" dirty="0" smtClean="0">
                <a:latin typeface="+mn-ea"/>
              </a:rPr>
              <a:t>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16896" y="1622463"/>
            <a:ext cx="7319587" cy="20518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44000" indent="-144000">
              <a:lnSpc>
                <a:spcPts val="2200"/>
              </a:lnSpc>
              <a:spcAft>
                <a:spcPts val="600"/>
              </a:spcAft>
              <a:buFont typeface="Arial"/>
              <a:buChar char="•"/>
            </a:pPr>
            <a:r>
              <a:rPr lang="ko-KR" altLang="en-US" sz="1500" dirty="0">
                <a:latin typeface="+mn-ea"/>
              </a:rPr>
              <a:t>끊임없이 반복되는 안타까운 사고</a:t>
            </a:r>
            <a:r>
              <a:rPr lang="en-US" altLang="ko-KR" sz="1500" dirty="0">
                <a:latin typeface="+mn-ea"/>
              </a:rPr>
              <a:t>, </a:t>
            </a:r>
            <a:r>
              <a:rPr lang="ko-KR" altLang="en-US" sz="1500" dirty="0">
                <a:latin typeface="+mn-ea"/>
              </a:rPr>
              <a:t>사고는 이처럼 일상생활과 산업현장을 가리지 않고 일어나고 있다</a:t>
            </a:r>
            <a:r>
              <a:rPr lang="en-US" altLang="ko-KR" sz="1500" dirty="0">
                <a:latin typeface="+mn-ea"/>
              </a:rPr>
              <a:t>. </a:t>
            </a:r>
            <a:r>
              <a:rPr lang="ko-KR" altLang="en-US" sz="1500" dirty="0" smtClean="0">
                <a:latin typeface="+mn-ea"/>
              </a:rPr>
              <a:t>문제는</a:t>
            </a:r>
            <a:r>
              <a:rPr lang="en-US" altLang="ko-KR" sz="1500" dirty="0" smtClean="0">
                <a:latin typeface="+mn-ea"/>
              </a:rPr>
              <a:t> </a:t>
            </a:r>
            <a:r>
              <a:rPr lang="ko-KR" altLang="en-US" sz="1500" dirty="0">
                <a:latin typeface="+mn-ea"/>
              </a:rPr>
              <a:t>누구나 사전에 막을 수 있는 아주 사소한 하나를 </a:t>
            </a:r>
            <a:r>
              <a:rPr lang="ko-KR" altLang="en-US" sz="1500" dirty="0" smtClean="0">
                <a:latin typeface="+mn-ea"/>
              </a:rPr>
              <a:t>소홀히 </a:t>
            </a:r>
            <a:r>
              <a:rPr lang="ko-KR" altLang="en-US" sz="1500" dirty="0">
                <a:latin typeface="+mn-ea"/>
              </a:rPr>
              <a:t>한 것이 돌이킬 수 없는 결과를 불러일으키고 있다는 점이다</a:t>
            </a:r>
            <a:r>
              <a:rPr lang="en-US" altLang="ko-KR" sz="1500" dirty="0">
                <a:latin typeface="+mn-ea"/>
              </a:rPr>
              <a:t>.</a:t>
            </a:r>
          </a:p>
          <a:p>
            <a:pPr marL="144000" indent="-144000">
              <a:lnSpc>
                <a:spcPts val="2200"/>
              </a:lnSpc>
              <a:spcAft>
                <a:spcPts val="600"/>
              </a:spcAft>
              <a:buFont typeface="Arial"/>
              <a:buChar char="•"/>
            </a:pPr>
            <a:r>
              <a:rPr lang="ko-KR" altLang="en-US" sz="1500" dirty="0" smtClean="0">
                <a:latin typeface="+mn-ea"/>
              </a:rPr>
              <a:t>산업현장은</a:t>
            </a:r>
            <a:r>
              <a:rPr lang="en-US" altLang="ko-KR" sz="1500" dirty="0" smtClean="0">
                <a:latin typeface="+mn-ea"/>
              </a:rPr>
              <a:t> </a:t>
            </a:r>
            <a:r>
              <a:rPr lang="ko-KR" altLang="en-US" sz="1500" dirty="0" smtClean="0">
                <a:latin typeface="+mn-ea"/>
              </a:rPr>
              <a:t>특성상 </a:t>
            </a:r>
            <a:r>
              <a:rPr lang="ko-KR" altLang="en-US" sz="1500" dirty="0">
                <a:latin typeface="+mn-ea"/>
              </a:rPr>
              <a:t>일반 생활 현장보다 재해가 발생할 확률이 훨씬 높다</a:t>
            </a:r>
            <a:r>
              <a:rPr lang="en-US" altLang="ko-KR" sz="1500" dirty="0">
                <a:latin typeface="+mn-ea"/>
              </a:rPr>
              <a:t>. </a:t>
            </a:r>
            <a:r>
              <a:rPr lang="en-US" altLang="ko-KR" sz="1500" dirty="0" smtClean="0">
                <a:latin typeface="+mn-ea"/>
              </a:rPr>
              <a:t/>
            </a:r>
            <a:br>
              <a:rPr lang="en-US" altLang="ko-KR" sz="1500" dirty="0" smtClean="0">
                <a:latin typeface="+mn-ea"/>
              </a:rPr>
            </a:br>
            <a:r>
              <a:rPr lang="ko-KR" altLang="en-US" sz="1500" dirty="0" smtClean="0">
                <a:latin typeface="+mn-ea"/>
              </a:rPr>
              <a:t>하지만 </a:t>
            </a:r>
            <a:r>
              <a:rPr lang="ko-KR" altLang="en-US" sz="1500" dirty="0">
                <a:latin typeface="+mn-ea"/>
              </a:rPr>
              <a:t>작업 전 안전점검만 </a:t>
            </a:r>
            <a:r>
              <a:rPr lang="ko-KR" altLang="en-US" sz="1500" dirty="0" smtClean="0">
                <a:latin typeface="+mn-ea"/>
              </a:rPr>
              <a:t>제대로 </a:t>
            </a:r>
            <a:r>
              <a:rPr lang="ko-KR" altLang="en-US" sz="1500" dirty="0">
                <a:latin typeface="+mn-ea"/>
              </a:rPr>
              <a:t>해도 대부분의 재해들을 충분히 막을 수 있다</a:t>
            </a:r>
            <a:r>
              <a:rPr lang="en-US" altLang="ko-KR" sz="1500" dirty="0">
                <a:latin typeface="+mn-ea"/>
              </a:rPr>
              <a:t>. </a:t>
            </a:r>
            <a:r>
              <a:rPr lang="ko-KR" altLang="en-US" sz="1500" dirty="0">
                <a:latin typeface="+mn-ea"/>
              </a:rPr>
              <a:t>작업 전 안전점검 이란 ‘발생 가능한 위험요인을 </a:t>
            </a:r>
            <a:r>
              <a:rPr lang="ko-KR" altLang="en-US" sz="1500" dirty="0" smtClean="0">
                <a:latin typeface="+mn-ea"/>
              </a:rPr>
              <a:t>작업 </a:t>
            </a:r>
            <a:r>
              <a:rPr lang="ko-KR" altLang="en-US" sz="1500" dirty="0">
                <a:latin typeface="+mn-ea"/>
              </a:rPr>
              <a:t>전에 파악하여 제거한 뒤 작업을 실시’하는 것을 말한다</a:t>
            </a:r>
            <a:r>
              <a:rPr lang="en-US" altLang="ko-KR" sz="1500" dirty="0">
                <a:latin typeface="+mn-ea"/>
              </a:rPr>
              <a:t>.</a:t>
            </a:r>
            <a:endParaRPr lang="ko-KR" altLang="en-US" sz="1500" dirty="0">
              <a:latin typeface="+mn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6896" y="4448020"/>
            <a:ext cx="6814397" cy="11584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44000">
              <a:lnSpc>
                <a:spcPts val="2200"/>
              </a:lnSpc>
              <a:spcAft>
                <a:spcPts val="300"/>
              </a:spcAft>
            </a:pPr>
            <a:r>
              <a:rPr lang="ko-KR" altLang="en-US" sz="1500" b="1" spc="-50" dirty="0" smtClean="0">
                <a:solidFill>
                  <a:srgbClr val="803C87"/>
                </a:solidFill>
                <a:latin typeface="+mn-ea"/>
              </a:rPr>
              <a:t>설비별 </a:t>
            </a:r>
            <a:r>
              <a:rPr lang="ko-KR" altLang="en-US" sz="1500" b="1" spc="-50" dirty="0">
                <a:solidFill>
                  <a:srgbClr val="803C87"/>
                </a:solidFill>
                <a:latin typeface="+mn-ea"/>
              </a:rPr>
              <a:t>점검 포인트</a:t>
            </a:r>
            <a:r>
              <a:rPr lang="en-US" altLang="ko-KR" sz="1500" b="1" spc="-50" dirty="0">
                <a:solidFill>
                  <a:srgbClr val="803C87"/>
                </a:solidFill>
                <a:latin typeface="+mn-ea"/>
              </a:rPr>
              <a:t>(</a:t>
            </a:r>
            <a:r>
              <a:rPr lang="ko-KR" altLang="en-US" sz="1500" b="1" spc="-50" dirty="0">
                <a:solidFill>
                  <a:srgbClr val="803C87"/>
                </a:solidFill>
                <a:latin typeface="+mn-ea"/>
              </a:rPr>
              <a:t>예 </a:t>
            </a:r>
            <a:r>
              <a:rPr lang="en-US" altLang="ko-KR" sz="1500" b="1" spc="-50" dirty="0">
                <a:solidFill>
                  <a:srgbClr val="803C87"/>
                </a:solidFill>
                <a:latin typeface="+mn-ea"/>
              </a:rPr>
              <a:t>: </a:t>
            </a:r>
            <a:r>
              <a:rPr lang="ko-KR" altLang="en-US" sz="1500" b="1" spc="-50" dirty="0">
                <a:solidFill>
                  <a:srgbClr val="803C87"/>
                </a:solidFill>
                <a:latin typeface="+mn-ea"/>
              </a:rPr>
              <a:t>지게차</a:t>
            </a:r>
            <a:r>
              <a:rPr lang="en-US" altLang="ko-KR" sz="1500" b="1" spc="-50" dirty="0">
                <a:solidFill>
                  <a:srgbClr val="803C87"/>
                </a:solidFill>
                <a:latin typeface="+mn-ea"/>
              </a:rPr>
              <a:t>)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 smtClean="0">
                <a:latin typeface="+mn-ea"/>
              </a:rPr>
              <a:t>지게차 </a:t>
            </a:r>
            <a:r>
              <a:rPr lang="ko-KR" altLang="en-US" sz="1500" spc="-50" dirty="0">
                <a:latin typeface="+mn-ea"/>
              </a:rPr>
              <a:t>작업장소 주변에 다른 근로자의 접근을 통제하고 있는가</a:t>
            </a:r>
            <a:r>
              <a:rPr lang="en-US" altLang="ko-KR" sz="1500" spc="-50" dirty="0">
                <a:latin typeface="+mn-ea"/>
              </a:rPr>
              <a:t>?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 smtClean="0">
                <a:latin typeface="+mn-ea"/>
              </a:rPr>
              <a:t>지게차의 </a:t>
            </a:r>
            <a:r>
              <a:rPr lang="ko-KR" altLang="en-US" sz="1500" spc="-50" dirty="0">
                <a:latin typeface="+mn-ea"/>
              </a:rPr>
              <a:t>후사경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좌석안전띠는 정상적으로 설치되어 있는가</a:t>
            </a:r>
            <a:r>
              <a:rPr lang="en-US" altLang="ko-KR" sz="1500" spc="-50" dirty="0">
                <a:latin typeface="+mn-ea"/>
              </a:rPr>
              <a:t>?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 smtClean="0">
                <a:latin typeface="+mn-ea"/>
              </a:rPr>
              <a:t>지게차 </a:t>
            </a:r>
            <a:r>
              <a:rPr lang="ko-KR" altLang="en-US" sz="1500" spc="-50" dirty="0">
                <a:latin typeface="+mn-ea"/>
              </a:rPr>
              <a:t>운전자는 유자격자인가</a:t>
            </a:r>
            <a:r>
              <a:rPr lang="en-US" altLang="ko-KR" sz="1500" spc="-50" dirty="0">
                <a:latin typeface="+mn-ea"/>
              </a:rPr>
              <a:t>?</a:t>
            </a:r>
            <a:endParaRPr lang="ko-KR" altLang="en-US" sz="1500" spc="-50" dirty="0">
              <a:latin typeface="+mn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74995" y="4036162"/>
            <a:ext cx="6200932" cy="3184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8000" indent="-288000">
              <a:lnSpc>
                <a:spcPts val="2500"/>
              </a:lnSpc>
              <a:spcAft>
                <a:spcPts val="600"/>
              </a:spcAft>
              <a:buFont typeface="Wingdings" pitchFamily="2" charset="2"/>
              <a:buChar char="v"/>
            </a:pPr>
            <a:r>
              <a:rPr lang="ko-KR" altLang="en-US" sz="2000" b="1" spc="-50" dirty="0">
                <a:solidFill>
                  <a:srgbClr val="803C87"/>
                </a:solidFill>
                <a:latin typeface="+mn-ea"/>
              </a:rPr>
              <a:t>작업 </a:t>
            </a:r>
            <a:r>
              <a:rPr lang="ko-KR" altLang="en-US" sz="2000" b="1" spc="-50" dirty="0" smtClean="0">
                <a:solidFill>
                  <a:srgbClr val="803C87"/>
                </a:solidFill>
                <a:latin typeface="+mn-ea"/>
              </a:rPr>
              <a:t>전</a:t>
            </a:r>
            <a:r>
              <a:rPr lang="en-US" altLang="ko-KR" sz="2000" b="1" spc="-50" dirty="0" smtClean="0">
                <a:solidFill>
                  <a:srgbClr val="803C87"/>
                </a:solidFill>
                <a:latin typeface="+mn-ea"/>
              </a:rPr>
              <a:t> </a:t>
            </a:r>
            <a:r>
              <a:rPr lang="ko-KR" altLang="en-US" sz="2000" b="1" spc="-50" dirty="0" smtClean="0">
                <a:solidFill>
                  <a:srgbClr val="803C87"/>
                </a:solidFill>
                <a:latin typeface="+mn-ea"/>
              </a:rPr>
              <a:t>안전</a:t>
            </a:r>
            <a:r>
              <a:rPr lang="en-US" altLang="ko-KR" sz="2000" b="1" spc="-50" dirty="0" smtClean="0">
                <a:solidFill>
                  <a:srgbClr val="803C87"/>
                </a:solidFill>
                <a:latin typeface="+mn-ea"/>
              </a:rPr>
              <a:t> </a:t>
            </a:r>
            <a:r>
              <a:rPr lang="ko-KR" altLang="en-US" sz="2000" b="1" spc="-50" dirty="0" smtClean="0">
                <a:solidFill>
                  <a:srgbClr val="803C87"/>
                </a:solidFill>
                <a:latin typeface="+mn-ea"/>
              </a:rPr>
              <a:t>점검의 </a:t>
            </a:r>
            <a:r>
              <a:rPr lang="ko-KR" altLang="en-US" sz="2000" b="1" spc="-50" dirty="0">
                <a:solidFill>
                  <a:srgbClr val="803C87"/>
                </a:solidFill>
                <a:latin typeface="+mn-ea"/>
              </a:rPr>
              <a:t>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22320" y="196061"/>
            <a:ext cx="7221680" cy="5693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3100" b="1" spc="-3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작업 전 안전점검 등 </a:t>
            </a:r>
            <a:r>
              <a:rPr lang="ko-KR" altLang="en-US" sz="3100" b="1" spc="-3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안전의 습관화ㆍ생활화</a:t>
            </a:r>
            <a:endParaRPr lang="ko-KR" altLang="en-US" sz="3100" b="1" spc="-300" dirty="0">
              <a:solidFill>
                <a:schemeClr val="bg1"/>
              </a:solidFill>
              <a:effectLst>
                <a:outerShdw blurRad="50800" dist="38100" dir="2700000" algn="tl" rotWithShape="0">
                  <a:srgbClr val="000000">
                    <a:alpha val="10000"/>
                  </a:srgbClr>
                </a:outerShdw>
              </a:effectLst>
              <a:latin typeface="+mn-ea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72152" y="6131764"/>
            <a:ext cx="8528847" cy="466574"/>
            <a:chOff x="272152" y="6131764"/>
            <a:chExt cx="8528847" cy="466574"/>
          </a:xfrm>
        </p:grpSpPr>
        <p:sp>
          <p:nvSpPr>
            <p:cNvPr id="11" name="TextBox 10"/>
            <p:cNvSpPr txBox="1"/>
            <p:nvPr/>
          </p:nvSpPr>
          <p:spPr>
            <a:xfrm>
              <a:off x="272152" y="6305950"/>
              <a:ext cx="730272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288000"/>
              <a:r>
                <a:rPr lang="en-US" altLang="ko-KR" sz="1300" b="1" dirty="0" smtClean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07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	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안전보건 첫 걸음 신규 입사자를 위한 안전보건 가이드    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|    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공통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71969" y="6131764"/>
              <a:ext cx="1129030" cy="3733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755234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60954" y="440640"/>
            <a:ext cx="709960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5100" b="1" spc="-400" dirty="0">
                <a:solidFill>
                  <a:schemeClr val="bg1"/>
                </a:solidFill>
                <a:latin typeface="+mn-ea"/>
              </a:rPr>
              <a:t>안전하고 건강한 </a:t>
            </a:r>
          </a:p>
          <a:p>
            <a:r>
              <a:rPr lang="ko-KR" altLang="en-US" sz="5100" b="1" spc="-400" dirty="0" smtClean="0">
                <a:solidFill>
                  <a:schemeClr val="bg1"/>
                </a:solidFill>
                <a:latin typeface="+mn-ea"/>
              </a:rPr>
              <a:t>직장생활을 </a:t>
            </a:r>
            <a:r>
              <a:rPr lang="ko-KR" altLang="en-US" sz="5100" b="1" spc="-400" dirty="0">
                <a:solidFill>
                  <a:schemeClr val="bg1"/>
                </a:solidFill>
                <a:latin typeface="+mn-ea"/>
              </a:rPr>
              <a:t>위한 가이드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89388" y="2685291"/>
            <a:ext cx="3693831" cy="2873089"/>
          </a:xfrm>
          <a:prstGeom prst="rect">
            <a:avLst/>
          </a:prstGeom>
          <a:noFill/>
        </p:spPr>
        <p:txBody>
          <a:bodyPr wrap="square" numCol="1" spcCol="360000" rtlCol="0">
            <a:noAutofit/>
          </a:bodyPr>
          <a:lstStyle/>
          <a:p>
            <a:pPr marL="180000" indent="-180000">
              <a:lnSpc>
                <a:spcPts val="1500"/>
              </a:lnSpc>
              <a:spcAft>
                <a:spcPts val="1000"/>
              </a:spcAft>
              <a:buFont typeface="Arial"/>
              <a:buChar char="•"/>
            </a:pPr>
            <a:r>
              <a:rPr lang="ko-KR" altLang="en-US" sz="1300" b="1" dirty="0" smtClean="0">
                <a:solidFill>
                  <a:schemeClr val="bg1"/>
                </a:solidFill>
                <a:latin typeface="+mn-ea"/>
              </a:rPr>
              <a:t>산업안전보건 </a:t>
            </a:r>
            <a:r>
              <a:rPr lang="ko-KR" altLang="en-US" sz="1300" b="1" dirty="0">
                <a:solidFill>
                  <a:schemeClr val="bg1"/>
                </a:solidFill>
                <a:latin typeface="+mn-ea"/>
              </a:rPr>
              <a:t>법령 및 안전규정 등 준수  </a:t>
            </a:r>
          </a:p>
          <a:p>
            <a:pPr marL="180000" indent="-180000">
              <a:lnSpc>
                <a:spcPts val="1500"/>
              </a:lnSpc>
              <a:spcAft>
                <a:spcPts val="1000"/>
              </a:spcAft>
              <a:buFont typeface="Arial"/>
              <a:buChar char="•"/>
            </a:pPr>
            <a:r>
              <a:rPr lang="ko-KR" altLang="en-US" sz="1300" b="1" dirty="0" smtClean="0">
                <a:solidFill>
                  <a:schemeClr val="bg1"/>
                </a:solidFill>
                <a:latin typeface="+mn-ea"/>
              </a:rPr>
              <a:t>올바른 </a:t>
            </a:r>
            <a:r>
              <a:rPr lang="ko-KR" altLang="en-US" sz="1300" b="1" dirty="0">
                <a:solidFill>
                  <a:schemeClr val="bg1"/>
                </a:solidFill>
                <a:latin typeface="+mn-ea"/>
              </a:rPr>
              <a:t>작업 복장 착용  </a:t>
            </a:r>
          </a:p>
          <a:p>
            <a:pPr marL="180000" indent="-180000">
              <a:lnSpc>
                <a:spcPts val="1500"/>
              </a:lnSpc>
              <a:spcAft>
                <a:spcPts val="1000"/>
              </a:spcAft>
              <a:buFont typeface="Arial"/>
              <a:buChar char="•"/>
            </a:pPr>
            <a:r>
              <a:rPr lang="ko-KR" altLang="en-US" sz="1300" b="1" dirty="0" smtClean="0">
                <a:solidFill>
                  <a:schemeClr val="bg1"/>
                </a:solidFill>
                <a:latin typeface="+mn-ea"/>
              </a:rPr>
              <a:t>신체 </a:t>
            </a:r>
            <a:r>
              <a:rPr lang="ko-KR" altLang="en-US" sz="1300" b="1" dirty="0">
                <a:solidFill>
                  <a:schemeClr val="bg1"/>
                </a:solidFill>
                <a:latin typeface="+mn-ea"/>
              </a:rPr>
              <a:t>보호용 개인 보호구 </a:t>
            </a:r>
            <a:r>
              <a:rPr lang="ko-KR" altLang="en-US" sz="1300" b="1" dirty="0" smtClean="0">
                <a:solidFill>
                  <a:schemeClr val="bg1"/>
                </a:solidFill>
                <a:latin typeface="+mn-ea"/>
              </a:rPr>
              <a:t>지급</a:t>
            </a:r>
            <a:r>
              <a:rPr lang="en-US" altLang="ko-KR" sz="1300" b="1" dirty="0">
                <a:solidFill>
                  <a:schemeClr val="bg1"/>
                </a:solidFill>
                <a:latin typeface="+mn-ea"/>
              </a:rPr>
              <a:t>·</a:t>
            </a:r>
            <a:r>
              <a:rPr lang="ko-KR" altLang="en-US" sz="1300" b="1" dirty="0" smtClean="0">
                <a:solidFill>
                  <a:schemeClr val="bg1"/>
                </a:solidFill>
                <a:latin typeface="+mn-ea"/>
              </a:rPr>
              <a:t>착용  </a:t>
            </a:r>
            <a:endParaRPr lang="ko-KR" altLang="en-US" sz="1300" b="1" dirty="0">
              <a:solidFill>
                <a:schemeClr val="bg1"/>
              </a:solidFill>
              <a:latin typeface="+mn-ea"/>
            </a:endParaRPr>
          </a:p>
          <a:p>
            <a:pPr marL="180000" indent="-180000">
              <a:lnSpc>
                <a:spcPts val="1500"/>
              </a:lnSpc>
              <a:spcAft>
                <a:spcPts val="1000"/>
              </a:spcAft>
              <a:buFont typeface="Arial"/>
              <a:buChar char="•"/>
            </a:pPr>
            <a:r>
              <a:rPr lang="ko-KR" altLang="en-US" sz="1300" b="1" dirty="0" smtClean="0">
                <a:solidFill>
                  <a:schemeClr val="bg1"/>
                </a:solidFill>
                <a:latin typeface="+mn-ea"/>
              </a:rPr>
              <a:t>유해위험장소 </a:t>
            </a:r>
            <a:r>
              <a:rPr lang="ko-KR" altLang="en-US" sz="1300" b="1" dirty="0">
                <a:solidFill>
                  <a:schemeClr val="bg1"/>
                </a:solidFill>
                <a:latin typeface="+mn-ea"/>
              </a:rPr>
              <a:t>등에 안전보건표지 부착  </a:t>
            </a:r>
          </a:p>
          <a:p>
            <a:pPr marL="180000" indent="-180000">
              <a:lnSpc>
                <a:spcPts val="1500"/>
              </a:lnSpc>
              <a:spcAft>
                <a:spcPts val="1000"/>
              </a:spcAft>
              <a:buFont typeface="Arial"/>
              <a:buChar char="•"/>
            </a:pPr>
            <a:r>
              <a:rPr lang="ko-KR" altLang="en-US" sz="1300" b="1" dirty="0" smtClean="0">
                <a:solidFill>
                  <a:schemeClr val="bg1"/>
                </a:solidFill>
                <a:latin typeface="+mn-ea"/>
              </a:rPr>
              <a:t>작업장 </a:t>
            </a:r>
            <a:r>
              <a:rPr lang="ko-KR" altLang="en-US" sz="1300" b="1" dirty="0">
                <a:solidFill>
                  <a:schemeClr val="bg1"/>
                </a:solidFill>
                <a:latin typeface="+mn-ea"/>
              </a:rPr>
              <a:t>내에서의 통행  </a:t>
            </a:r>
          </a:p>
          <a:p>
            <a:pPr marL="180000" indent="-180000">
              <a:lnSpc>
                <a:spcPts val="1500"/>
              </a:lnSpc>
              <a:spcAft>
                <a:spcPts val="1000"/>
              </a:spcAft>
              <a:buFont typeface="Arial"/>
              <a:buChar char="•"/>
            </a:pPr>
            <a:r>
              <a:rPr lang="ko-KR" altLang="en-US" sz="1300" b="1" dirty="0" smtClean="0">
                <a:solidFill>
                  <a:schemeClr val="bg1"/>
                </a:solidFill>
                <a:latin typeface="+mn-ea"/>
              </a:rPr>
              <a:t>작업장 </a:t>
            </a:r>
            <a:r>
              <a:rPr lang="ko-KR" altLang="en-US" sz="1300" b="1" dirty="0">
                <a:solidFill>
                  <a:schemeClr val="bg1"/>
                </a:solidFill>
                <a:latin typeface="+mn-ea"/>
              </a:rPr>
              <a:t>정리정돈  </a:t>
            </a:r>
          </a:p>
          <a:p>
            <a:pPr marL="180000" indent="-180000">
              <a:lnSpc>
                <a:spcPts val="1500"/>
              </a:lnSpc>
              <a:spcAft>
                <a:spcPts val="1000"/>
              </a:spcAft>
              <a:buFont typeface="Arial"/>
              <a:buChar char="•"/>
            </a:pPr>
            <a:r>
              <a:rPr lang="ko-KR" altLang="en-US" sz="1300" b="1" dirty="0" smtClean="0">
                <a:solidFill>
                  <a:schemeClr val="bg1"/>
                </a:solidFill>
                <a:latin typeface="+mn-ea"/>
              </a:rPr>
              <a:t>유해</a:t>
            </a:r>
            <a:r>
              <a:rPr lang="en-US" altLang="ko-KR" sz="1300" b="1" dirty="0">
                <a:solidFill>
                  <a:schemeClr val="bg1"/>
                </a:solidFill>
                <a:latin typeface="+mn-ea"/>
              </a:rPr>
              <a:t>·</a:t>
            </a:r>
            <a:r>
              <a:rPr lang="ko-KR" altLang="en-US" sz="1300" b="1" dirty="0" smtClean="0">
                <a:solidFill>
                  <a:schemeClr val="bg1"/>
                </a:solidFill>
                <a:latin typeface="+mn-ea"/>
              </a:rPr>
              <a:t>위험기계기구 </a:t>
            </a:r>
            <a:r>
              <a:rPr lang="ko-KR" altLang="en-US" sz="1300" b="1" dirty="0">
                <a:solidFill>
                  <a:schemeClr val="bg1"/>
                </a:solidFill>
                <a:latin typeface="+mn-ea"/>
              </a:rPr>
              <a:t>방호조치  </a:t>
            </a:r>
          </a:p>
          <a:p>
            <a:pPr marL="180000" indent="-180000">
              <a:lnSpc>
                <a:spcPts val="1500"/>
              </a:lnSpc>
              <a:spcAft>
                <a:spcPts val="1000"/>
              </a:spcAft>
              <a:buFont typeface="Arial"/>
              <a:buChar char="•"/>
            </a:pPr>
            <a:r>
              <a:rPr lang="ko-KR" altLang="en-US" sz="1300" b="1" dirty="0" smtClean="0">
                <a:solidFill>
                  <a:schemeClr val="bg1"/>
                </a:solidFill>
                <a:latin typeface="+mn-ea"/>
              </a:rPr>
              <a:t>건강보호장치</a:t>
            </a:r>
            <a:r>
              <a:rPr lang="en-US" altLang="ko-KR" sz="1300" b="1" dirty="0">
                <a:solidFill>
                  <a:schemeClr val="bg1"/>
                </a:solidFill>
                <a:latin typeface="+mn-ea"/>
              </a:rPr>
              <a:t>(</a:t>
            </a:r>
            <a:r>
              <a:rPr lang="ko-KR" altLang="en-US" sz="1300" b="1" dirty="0">
                <a:solidFill>
                  <a:schemeClr val="bg1"/>
                </a:solidFill>
                <a:latin typeface="+mn-ea"/>
              </a:rPr>
              <a:t>설비</a:t>
            </a:r>
            <a:r>
              <a:rPr lang="en-US" altLang="ko-KR" sz="1300" b="1" dirty="0">
                <a:solidFill>
                  <a:schemeClr val="bg1"/>
                </a:solidFill>
                <a:latin typeface="+mn-ea"/>
              </a:rPr>
              <a:t>)</a:t>
            </a:r>
            <a:r>
              <a:rPr lang="ko-KR" altLang="en-US" sz="1300" b="1" dirty="0">
                <a:solidFill>
                  <a:schemeClr val="bg1"/>
                </a:solidFill>
                <a:latin typeface="+mn-ea"/>
              </a:rPr>
              <a:t>를 통한 건강장해 예방  </a:t>
            </a:r>
          </a:p>
          <a:p>
            <a:pPr marL="180000" indent="-180000">
              <a:lnSpc>
                <a:spcPts val="1500"/>
              </a:lnSpc>
              <a:spcAft>
                <a:spcPts val="1000"/>
              </a:spcAft>
              <a:buFont typeface="Arial"/>
              <a:buChar char="•"/>
            </a:pPr>
            <a:r>
              <a:rPr lang="ko-KR" altLang="en-US" sz="1300" b="1" dirty="0" smtClean="0">
                <a:solidFill>
                  <a:schemeClr val="bg1"/>
                </a:solidFill>
                <a:latin typeface="+mn-ea"/>
              </a:rPr>
              <a:t>감전 </a:t>
            </a:r>
            <a:r>
              <a:rPr lang="ko-KR" altLang="en-US" sz="1300" b="1" dirty="0">
                <a:solidFill>
                  <a:schemeClr val="bg1"/>
                </a:solidFill>
                <a:latin typeface="+mn-ea"/>
              </a:rPr>
              <a:t>재해 예방을 위한 안전조치 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583219" y="2685291"/>
            <a:ext cx="3693831" cy="2873089"/>
          </a:xfrm>
          <a:prstGeom prst="rect">
            <a:avLst/>
          </a:prstGeom>
          <a:noFill/>
        </p:spPr>
        <p:txBody>
          <a:bodyPr wrap="square" numCol="1" spcCol="360000" rtlCol="0">
            <a:noAutofit/>
          </a:bodyPr>
          <a:lstStyle/>
          <a:p>
            <a:pPr marL="180000" indent="-180000">
              <a:lnSpc>
                <a:spcPts val="1500"/>
              </a:lnSpc>
              <a:spcAft>
                <a:spcPts val="1000"/>
              </a:spcAft>
              <a:buFont typeface="Arial"/>
              <a:buChar char="•"/>
            </a:pPr>
            <a:r>
              <a:rPr lang="ko-KR" altLang="en-US" sz="1300" b="1" dirty="0">
                <a:solidFill>
                  <a:schemeClr val="bg1"/>
                </a:solidFill>
                <a:latin typeface="+mn-ea"/>
              </a:rPr>
              <a:t>운반작업 안전  </a:t>
            </a:r>
          </a:p>
          <a:p>
            <a:pPr marL="180000" indent="-180000">
              <a:lnSpc>
                <a:spcPts val="1500"/>
              </a:lnSpc>
              <a:spcAft>
                <a:spcPts val="1000"/>
              </a:spcAft>
              <a:buFont typeface="Arial"/>
              <a:buChar char="•"/>
            </a:pPr>
            <a:r>
              <a:rPr lang="ko-KR" altLang="en-US" sz="1300" b="1" dirty="0">
                <a:solidFill>
                  <a:schemeClr val="bg1"/>
                </a:solidFill>
                <a:latin typeface="+mn-ea"/>
              </a:rPr>
              <a:t>수공구 사용  </a:t>
            </a:r>
          </a:p>
          <a:p>
            <a:pPr marL="180000" indent="-180000">
              <a:lnSpc>
                <a:spcPts val="1500"/>
              </a:lnSpc>
              <a:spcAft>
                <a:spcPts val="1000"/>
              </a:spcAft>
              <a:buFont typeface="Arial"/>
              <a:buChar char="•"/>
            </a:pPr>
            <a:r>
              <a:rPr lang="ko-KR" altLang="en-US" sz="1300" b="1" dirty="0">
                <a:solidFill>
                  <a:schemeClr val="bg1"/>
                </a:solidFill>
                <a:latin typeface="+mn-ea"/>
              </a:rPr>
              <a:t>화재예방  </a:t>
            </a:r>
          </a:p>
          <a:p>
            <a:pPr marL="180000" indent="-180000">
              <a:lnSpc>
                <a:spcPts val="1500"/>
              </a:lnSpc>
              <a:spcAft>
                <a:spcPts val="1000"/>
              </a:spcAft>
              <a:buFont typeface="Arial"/>
              <a:buChar char="•"/>
            </a:pPr>
            <a:r>
              <a:rPr lang="ko-KR" altLang="en-US" sz="1300" b="1" dirty="0">
                <a:solidFill>
                  <a:schemeClr val="bg1"/>
                </a:solidFill>
                <a:latin typeface="+mn-ea"/>
              </a:rPr>
              <a:t>화학물질 안전보건  </a:t>
            </a:r>
          </a:p>
          <a:p>
            <a:pPr marL="180000" indent="-180000">
              <a:lnSpc>
                <a:spcPts val="1500"/>
              </a:lnSpc>
              <a:spcAft>
                <a:spcPts val="1000"/>
              </a:spcAft>
              <a:buFont typeface="Arial"/>
              <a:buChar char="•"/>
            </a:pPr>
            <a:r>
              <a:rPr lang="ko-KR" altLang="en-US" sz="1300" b="1" dirty="0">
                <a:solidFill>
                  <a:schemeClr val="bg1"/>
                </a:solidFill>
                <a:latin typeface="+mn-ea"/>
              </a:rPr>
              <a:t>위험 물질</a:t>
            </a:r>
            <a:r>
              <a:rPr lang="en-US" altLang="ko-KR" sz="1300" b="1" dirty="0">
                <a:solidFill>
                  <a:schemeClr val="bg1"/>
                </a:solidFill>
                <a:latin typeface="+mn-ea"/>
              </a:rPr>
              <a:t>, </a:t>
            </a:r>
            <a:r>
              <a:rPr lang="ko-KR" altLang="en-US" sz="1300" b="1" dirty="0">
                <a:solidFill>
                  <a:schemeClr val="bg1"/>
                </a:solidFill>
                <a:latin typeface="+mn-ea"/>
              </a:rPr>
              <a:t>안전한 취급  </a:t>
            </a:r>
          </a:p>
          <a:p>
            <a:pPr marL="180000" indent="-180000">
              <a:lnSpc>
                <a:spcPts val="1500"/>
              </a:lnSpc>
              <a:spcAft>
                <a:spcPts val="1000"/>
              </a:spcAft>
              <a:buFont typeface="Arial"/>
              <a:buChar char="•"/>
            </a:pPr>
            <a:r>
              <a:rPr lang="ko-KR" altLang="en-US" sz="1300" b="1" dirty="0">
                <a:solidFill>
                  <a:schemeClr val="bg1"/>
                </a:solidFill>
                <a:latin typeface="+mn-ea"/>
              </a:rPr>
              <a:t>유해물질</a:t>
            </a:r>
            <a:r>
              <a:rPr lang="en-US" altLang="ko-KR" sz="1300" b="1" dirty="0">
                <a:solidFill>
                  <a:schemeClr val="bg1"/>
                </a:solidFill>
                <a:latin typeface="+mn-ea"/>
              </a:rPr>
              <a:t>, </a:t>
            </a:r>
            <a:r>
              <a:rPr lang="ko-KR" altLang="en-US" sz="1300" b="1" dirty="0">
                <a:solidFill>
                  <a:schemeClr val="bg1"/>
                </a:solidFill>
                <a:latin typeface="+mn-ea"/>
              </a:rPr>
              <a:t>안전한 취급  </a:t>
            </a:r>
          </a:p>
          <a:p>
            <a:pPr marL="180000" indent="-180000">
              <a:lnSpc>
                <a:spcPts val="1500"/>
              </a:lnSpc>
              <a:spcAft>
                <a:spcPts val="1000"/>
              </a:spcAft>
              <a:buFont typeface="Arial"/>
              <a:buChar char="•"/>
            </a:pPr>
            <a:r>
              <a:rPr lang="ko-KR" altLang="en-US" sz="1300" b="1" dirty="0">
                <a:solidFill>
                  <a:schemeClr val="bg1"/>
                </a:solidFill>
                <a:latin typeface="+mn-ea"/>
              </a:rPr>
              <a:t>유해위험장소에 출입제한  </a:t>
            </a:r>
          </a:p>
          <a:p>
            <a:pPr marL="180000" indent="-180000">
              <a:lnSpc>
                <a:spcPts val="1500"/>
              </a:lnSpc>
              <a:spcAft>
                <a:spcPts val="1000"/>
              </a:spcAft>
              <a:buFont typeface="Arial"/>
              <a:buChar char="•"/>
            </a:pPr>
            <a:r>
              <a:rPr lang="ko-KR" altLang="en-US" sz="1300" b="1" dirty="0">
                <a:solidFill>
                  <a:schemeClr val="bg1"/>
                </a:solidFill>
                <a:latin typeface="+mn-ea"/>
              </a:rPr>
              <a:t>사고 발생시 대처 사항  </a:t>
            </a:r>
          </a:p>
          <a:p>
            <a:pPr marL="180000" indent="-180000">
              <a:lnSpc>
                <a:spcPts val="1500"/>
              </a:lnSpc>
              <a:spcAft>
                <a:spcPts val="1000"/>
              </a:spcAft>
              <a:buFont typeface="Arial"/>
              <a:buChar char="•"/>
            </a:pPr>
            <a:r>
              <a:rPr lang="ko-KR" altLang="en-US" sz="1300" b="1" dirty="0">
                <a:solidFill>
                  <a:schemeClr val="bg1"/>
                </a:solidFill>
                <a:latin typeface="+mn-ea"/>
              </a:rPr>
              <a:t>응급조치 </a:t>
            </a:r>
            <a:endParaRPr lang="en-US" altLang="ko-KR" sz="1300" b="1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272152" y="6131764"/>
            <a:ext cx="8528847" cy="466574"/>
            <a:chOff x="272152" y="6131764"/>
            <a:chExt cx="8528847" cy="466574"/>
          </a:xfrm>
        </p:grpSpPr>
        <p:sp>
          <p:nvSpPr>
            <p:cNvPr id="8" name="TextBox 7"/>
            <p:cNvSpPr txBox="1"/>
            <p:nvPr/>
          </p:nvSpPr>
          <p:spPr>
            <a:xfrm>
              <a:off x="272152" y="6305950"/>
              <a:ext cx="730272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288000"/>
              <a:r>
                <a:rPr lang="en-US" altLang="ko-KR" sz="1300" b="1" dirty="0" smtClean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08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	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안전보건 첫 걸음 신규 입사자를 위한 안전보건 가이드    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|    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공통</a:t>
              </a: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71969" y="6131764"/>
              <a:ext cx="1129030" cy="3733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332811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417926" y="229266"/>
            <a:ext cx="1439845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300" b="1" spc="-150" dirty="0" smtClean="0">
                <a:latin typeface="+mn-ea"/>
              </a:rPr>
              <a:t>안전하고 건강한 </a:t>
            </a:r>
            <a:endParaRPr lang="ko-KR" altLang="en-US" sz="1300" b="1" spc="-150" dirty="0">
              <a:latin typeface="+mn-ea"/>
            </a:endParaRPr>
          </a:p>
          <a:p>
            <a:r>
              <a:rPr lang="ko-KR" altLang="en-US" sz="1300" b="1" spc="-150" dirty="0">
                <a:latin typeface="+mn-ea"/>
              </a:rPr>
              <a:t>직장생활을 위한 가이드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97481" y="229266"/>
            <a:ext cx="37082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300" b="1" dirty="0" smtClean="0">
                <a:latin typeface="+mn-ea"/>
              </a:rPr>
              <a:t>2</a:t>
            </a:r>
          </a:p>
        </p:txBody>
      </p:sp>
      <p:pic>
        <p:nvPicPr>
          <p:cNvPr id="2" name="Picture 1" descr="00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9699" y="2232177"/>
            <a:ext cx="3426430" cy="270186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623100" y="4936326"/>
            <a:ext cx="2726448" cy="86391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44000" indent="-144000">
              <a:lnSpc>
                <a:spcPts val="1700"/>
              </a:lnSpc>
            </a:pPr>
            <a:r>
              <a:rPr lang="en-US" altLang="ko-KR" sz="1100" spc="-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※	</a:t>
            </a:r>
            <a:r>
              <a:rPr lang="ko-KR" altLang="en-US" sz="1100" spc="-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산업안전보건법령을 </a:t>
            </a:r>
            <a:r>
              <a:rPr lang="ko-KR" altLang="en-US" sz="1100" spc="-5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찾아보려면 </a:t>
            </a:r>
            <a:r>
              <a:rPr lang="en-US" altLang="ko-KR" sz="1100" spc="-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/>
            </a:r>
            <a:br>
              <a:rPr lang="en-US" altLang="ko-KR" sz="1100" spc="-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</a:br>
            <a:r>
              <a:rPr lang="ko-KR" altLang="en-US" sz="1100" spc="-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안전보건공단 </a:t>
            </a:r>
            <a:r>
              <a:rPr lang="ko-KR" altLang="en-US" sz="1100" spc="-5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홈페이지</a:t>
            </a:r>
            <a:r>
              <a:rPr lang="en-US" altLang="ko-KR" sz="1100" spc="-5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(</a:t>
            </a:r>
            <a:r>
              <a:rPr lang="en-US" altLang="ko-KR" sz="1100" spc="-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hlinkClick r:id="rId4"/>
              </a:rPr>
              <a:t>www.kosha.or.kr</a:t>
            </a:r>
            <a:r>
              <a:rPr lang="en-US" altLang="ko-KR" sz="1100" spc="-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) </a:t>
            </a:r>
            <a:r>
              <a:rPr lang="en-US" altLang="ko-KR" sz="1100" spc="-5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→ </a:t>
            </a:r>
            <a:r>
              <a:rPr lang="en-US" altLang="ko-KR" sz="1100" spc="-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/>
            </a:r>
            <a:br>
              <a:rPr lang="en-US" altLang="ko-KR" sz="1100" spc="-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</a:br>
            <a:r>
              <a:rPr lang="ko-KR" altLang="en-US" sz="1100" spc="-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정보마당 </a:t>
            </a:r>
            <a:r>
              <a:rPr lang="en-US" altLang="ko-KR" sz="1100" spc="-5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→ </a:t>
            </a:r>
            <a:r>
              <a:rPr lang="ko-KR" altLang="en-US" sz="1100" spc="-5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법령</a:t>
            </a:r>
            <a:r>
              <a:rPr lang="en-US" altLang="ko-KR" sz="1100" spc="-5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/</a:t>
            </a:r>
            <a:r>
              <a:rPr lang="ko-KR" altLang="en-US" sz="1100" spc="-5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지침정보 </a:t>
            </a:r>
            <a:r>
              <a:rPr lang="en-US" altLang="ko-KR" sz="1100" spc="-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→ </a:t>
            </a:r>
            <a:br>
              <a:rPr lang="en-US" altLang="ko-KR" sz="1100" spc="-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</a:br>
            <a:r>
              <a:rPr lang="ko-KR" altLang="en-US" sz="1100" spc="-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산업안전보건법령 </a:t>
            </a:r>
            <a:r>
              <a:rPr lang="ko-KR" altLang="en-US" sz="1100" spc="-5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검색을 참조하세요</a:t>
            </a:r>
            <a:r>
              <a:rPr lang="en-US" altLang="ko-KR" sz="1100" spc="-5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ko-KR" altLang="en-US" sz="1100" spc="-5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922320" y="180673"/>
            <a:ext cx="7221680" cy="6001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3300" b="1" spc="-3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산업안전보건 법령 및 안전규정 등 준수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272152" y="6131764"/>
            <a:ext cx="8528847" cy="466574"/>
            <a:chOff x="272152" y="6131764"/>
            <a:chExt cx="8528847" cy="466574"/>
          </a:xfrm>
        </p:grpSpPr>
        <p:sp>
          <p:nvSpPr>
            <p:cNvPr id="9" name="TextBox 8"/>
            <p:cNvSpPr txBox="1"/>
            <p:nvPr/>
          </p:nvSpPr>
          <p:spPr>
            <a:xfrm>
              <a:off x="272152" y="6305950"/>
              <a:ext cx="730272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288000"/>
              <a:r>
                <a:rPr lang="en-US" altLang="ko-KR" sz="1300" b="1" dirty="0" smtClean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09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	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안전보건 첫 걸음 신규 입사자를 위한 안전보건 가이드    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|    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공통</a:t>
              </a:r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671969" y="6131764"/>
              <a:ext cx="1129030" cy="373380"/>
            </a:xfrm>
            <a:prstGeom prst="rect">
              <a:avLst/>
            </a:prstGeom>
          </p:spPr>
        </p:pic>
      </p:grpSp>
      <p:sp>
        <p:nvSpPr>
          <p:cNvPr id="12" name="TextBox 11"/>
          <p:cNvSpPr txBox="1"/>
          <p:nvPr/>
        </p:nvSpPr>
        <p:spPr>
          <a:xfrm>
            <a:off x="568307" y="1532521"/>
            <a:ext cx="4533802" cy="44341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44000" indent="-144000">
              <a:lnSpc>
                <a:spcPts val="2200"/>
              </a:lnSpc>
              <a:spcAft>
                <a:spcPts val="600"/>
              </a:spcAft>
              <a:buFont typeface="Arial"/>
              <a:buChar char="•"/>
            </a:pPr>
            <a:r>
              <a:rPr lang="ko-KR" altLang="en-US" sz="1500" dirty="0">
                <a:latin typeface="+mn-ea"/>
              </a:rPr>
              <a:t>근로자는 산업재해예방을 위한 권리도 갖지만 의무도 갖는다</a:t>
            </a:r>
            <a:r>
              <a:rPr lang="en-US" altLang="ko-KR" sz="1500" dirty="0">
                <a:latin typeface="+mn-ea"/>
              </a:rPr>
              <a:t>. </a:t>
            </a:r>
            <a:r>
              <a:rPr lang="ko-KR" altLang="en-US" sz="1500" dirty="0">
                <a:latin typeface="+mn-ea"/>
              </a:rPr>
              <a:t>산업안전보건법령은 근로자 자신뿐만</a:t>
            </a:r>
            <a:r>
              <a:rPr lang="en-US" altLang="ko-KR" sz="1500" dirty="0">
                <a:latin typeface="+mn-ea"/>
              </a:rPr>
              <a:t> </a:t>
            </a:r>
            <a:r>
              <a:rPr lang="ko-KR" altLang="en-US" sz="1500" dirty="0">
                <a:latin typeface="+mn-ea"/>
              </a:rPr>
              <a:t>아니라 동료</a:t>
            </a:r>
            <a:r>
              <a:rPr lang="en-US" altLang="ko-KR" sz="1500" dirty="0">
                <a:latin typeface="+mn-ea"/>
              </a:rPr>
              <a:t>, </a:t>
            </a:r>
            <a:r>
              <a:rPr lang="ko-KR" altLang="en-US" sz="1500" dirty="0">
                <a:latin typeface="+mn-ea"/>
              </a:rPr>
              <a:t>사업장 전체의 안전보건을 위하여 의무사항을 규정하고 있다</a:t>
            </a:r>
            <a:r>
              <a:rPr lang="en-US" altLang="ko-KR" sz="1500" dirty="0">
                <a:latin typeface="+mn-ea"/>
              </a:rPr>
              <a:t>.</a:t>
            </a:r>
          </a:p>
          <a:p>
            <a:pPr marL="144000" indent="-144000">
              <a:lnSpc>
                <a:spcPts val="2200"/>
              </a:lnSpc>
              <a:spcAft>
                <a:spcPts val="600"/>
              </a:spcAft>
              <a:buFont typeface="Arial"/>
              <a:buChar char="•"/>
            </a:pPr>
            <a:r>
              <a:rPr lang="ko-KR" altLang="en-US" sz="1500" dirty="0">
                <a:latin typeface="+mn-ea"/>
              </a:rPr>
              <a:t>산업안전보건법 제</a:t>
            </a:r>
            <a:r>
              <a:rPr lang="en-US" altLang="ko-KR" sz="1500" dirty="0">
                <a:latin typeface="+mn-ea"/>
              </a:rPr>
              <a:t>6</a:t>
            </a:r>
            <a:r>
              <a:rPr lang="ko-KR" altLang="en-US" sz="1500" dirty="0">
                <a:latin typeface="+mn-ea"/>
              </a:rPr>
              <a:t>조에서는 근로자의 의무가 규정되어 있으며 이는 근로자가 안전을 이해하고 실행하지 않으면 사고가 예방될 수 없다는 취지이다</a:t>
            </a:r>
            <a:r>
              <a:rPr lang="en-US" altLang="ko-KR" sz="1500" dirty="0">
                <a:latin typeface="+mn-ea"/>
              </a:rPr>
              <a:t>.</a:t>
            </a:r>
          </a:p>
          <a:p>
            <a:pPr marL="144000" indent="-144000">
              <a:lnSpc>
                <a:spcPts val="2200"/>
              </a:lnSpc>
              <a:spcAft>
                <a:spcPts val="600"/>
              </a:spcAft>
              <a:buFont typeface="Arial"/>
              <a:buChar char="•"/>
            </a:pPr>
            <a:r>
              <a:rPr lang="ko-KR" altLang="en-US" sz="1500" dirty="0">
                <a:latin typeface="+mn-ea"/>
              </a:rPr>
              <a:t>사고를 방지하고 근로자가 불행한 경우에 처하지 않도록 하기 위해서 회사에는 산업안전보건법령이 포함된 각종 안전규정 등 여러 가지 안전규칙이 있다</a:t>
            </a:r>
            <a:r>
              <a:rPr lang="en-US" altLang="ko-KR" sz="1500" dirty="0">
                <a:latin typeface="+mn-ea"/>
              </a:rPr>
              <a:t>.</a:t>
            </a:r>
          </a:p>
          <a:p>
            <a:pPr marL="144000" indent="-144000">
              <a:lnSpc>
                <a:spcPts val="2200"/>
              </a:lnSpc>
              <a:spcAft>
                <a:spcPts val="600"/>
              </a:spcAft>
              <a:buFont typeface="Arial"/>
              <a:buChar char="•"/>
            </a:pPr>
            <a:r>
              <a:rPr lang="ko-KR" altLang="en-US" sz="1500" dirty="0">
                <a:latin typeface="+mn-ea"/>
              </a:rPr>
              <a:t>이러한 규칙을 잘 이해하고 지키는 것은 인간의 자기방어 본능이고 직장에서 근로자가 절대적으로 지켜야 할 규칙이며 기준이다</a:t>
            </a:r>
            <a:r>
              <a:rPr lang="en-US" altLang="ko-KR" sz="1500" dirty="0">
                <a:latin typeface="+mn-ea"/>
              </a:rPr>
              <a:t>.</a:t>
            </a:r>
            <a:endParaRPr lang="ko-KR" altLang="en-US" sz="15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773417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922320" y="180673"/>
            <a:ext cx="7221680" cy="6001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3300" b="1" spc="-1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올바른 작업 복장 착용</a:t>
            </a:r>
          </a:p>
        </p:txBody>
      </p:sp>
      <p:pic>
        <p:nvPicPr>
          <p:cNvPr id="4" name="Picture 3" descr="00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9829" y="1648048"/>
            <a:ext cx="2731125" cy="448921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17926" y="229266"/>
            <a:ext cx="1439845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300" b="1" spc="-150" dirty="0" smtClean="0">
                <a:latin typeface="+mn-ea"/>
              </a:rPr>
              <a:t>안전하고 건강한 </a:t>
            </a:r>
            <a:endParaRPr lang="ko-KR" altLang="en-US" sz="1300" b="1" spc="-150" dirty="0">
              <a:latin typeface="+mn-ea"/>
            </a:endParaRPr>
          </a:p>
          <a:p>
            <a:r>
              <a:rPr lang="ko-KR" altLang="en-US" sz="1300" b="1" spc="-150" dirty="0">
                <a:latin typeface="+mn-ea"/>
              </a:rPr>
              <a:t>직장생활을 위한 가이드</a:t>
            </a:r>
          </a:p>
        </p:txBody>
      </p:sp>
      <p:sp>
        <p:nvSpPr>
          <p:cNvPr id="9" name="Rectangle 8"/>
          <p:cNvSpPr/>
          <p:nvPr/>
        </p:nvSpPr>
        <p:spPr>
          <a:xfrm>
            <a:off x="197481" y="229266"/>
            <a:ext cx="37082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300" b="1" dirty="0" smtClean="0">
                <a:latin typeface="+mn-ea"/>
              </a:rPr>
              <a:t>2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272152" y="6131764"/>
            <a:ext cx="8528847" cy="466574"/>
            <a:chOff x="272152" y="6131764"/>
            <a:chExt cx="8528847" cy="466574"/>
          </a:xfrm>
        </p:grpSpPr>
        <p:sp>
          <p:nvSpPr>
            <p:cNvPr id="12" name="TextBox 11"/>
            <p:cNvSpPr txBox="1"/>
            <p:nvPr/>
          </p:nvSpPr>
          <p:spPr>
            <a:xfrm>
              <a:off x="272152" y="6305950"/>
              <a:ext cx="730272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288000"/>
              <a:r>
                <a:rPr lang="en-US" altLang="ko-KR" sz="1300" b="1" dirty="0" smtClean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10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	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안전보건 첫 걸음 신규 입사자를 위한 안전보건 가이드    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|    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공통</a:t>
              </a:r>
            </a:p>
          </p:txBody>
        </p:sp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71969" y="6131764"/>
              <a:ext cx="1129030" cy="373380"/>
            </a:xfrm>
            <a:prstGeom prst="rect">
              <a:avLst/>
            </a:prstGeom>
          </p:spPr>
        </p:pic>
      </p:grpSp>
      <p:sp>
        <p:nvSpPr>
          <p:cNvPr id="14" name="TextBox 13"/>
          <p:cNvSpPr txBox="1"/>
          <p:nvPr/>
        </p:nvSpPr>
        <p:spPr>
          <a:xfrm>
            <a:off x="568306" y="1667431"/>
            <a:ext cx="5476433" cy="41806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2200"/>
              </a:lnSpc>
            </a:pPr>
            <a:r>
              <a:rPr lang="ko-KR" altLang="en-US" sz="1500" dirty="0">
                <a:latin typeface="+mn-ea"/>
              </a:rPr>
              <a:t>직장에서의 복장은 부상을 방지하는 것이 첫 번째 목적이며 일을 편리하게 하도록 하는 것이 두 번째 목적이다</a:t>
            </a:r>
            <a:r>
              <a:rPr lang="en-US" altLang="ko-KR" sz="1500" dirty="0">
                <a:latin typeface="+mn-ea"/>
              </a:rPr>
              <a:t>.</a:t>
            </a:r>
          </a:p>
          <a:p>
            <a:pPr>
              <a:lnSpc>
                <a:spcPts val="2200"/>
              </a:lnSpc>
            </a:pPr>
            <a:endParaRPr lang="en-US" altLang="ko-KR" sz="1500" dirty="0">
              <a:latin typeface="+mn-ea"/>
            </a:endParaRPr>
          </a:p>
          <a:p>
            <a:pPr marL="144000" indent="-144000">
              <a:lnSpc>
                <a:spcPts val="2200"/>
              </a:lnSpc>
              <a:spcAft>
                <a:spcPts val="600"/>
              </a:spcAft>
              <a:buFont typeface="Arial"/>
              <a:buChar char="•"/>
            </a:pPr>
            <a:r>
              <a:rPr lang="ko-KR" altLang="en-US" sz="1500" b="1" dirty="0">
                <a:solidFill>
                  <a:srgbClr val="CE435F"/>
                </a:solidFill>
                <a:latin typeface="+mn-ea"/>
              </a:rPr>
              <a:t>작업복  </a:t>
            </a:r>
            <a:r>
              <a:rPr lang="ko-KR" altLang="en-US" sz="1500" dirty="0">
                <a:latin typeface="+mn-ea"/>
              </a:rPr>
              <a:t>회사에서 정해진 복장 규정이 있는 경우에는 </a:t>
            </a:r>
            <a:r>
              <a:rPr lang="ko-KR" altLang="en-US" sz="1500" dirty="0" smtClean="0">
                <a:latin typeface="+mn-ea"/>
              </a:rPr>
              <a:t>그 </a:t>
            </a:r>
            <a:r>
              <a:rPr lang="ko-KR" altLang="en-US" sz="1500" dirty="0">
                <a:latin typeface="+mn-ea"/>
              </a:rPr>
              <a:t>내용을 따른다</a:t>
            </a:r>
            <a:r>
              <a:rPr lang="en-US" altLang="ko-KR" sz="1500" dirty="0">
                <a:latin typeface="+mn-ea"/>
              </a:rPr>
              <a:t>.</a:t>
            </a:r>
          </a:p>
          <a:p>
            <a:pPr marL="144000" indent="-144000">
              <a:lnSpc>
                <a:spcPts val="2200"/>
              </a:lnSpc>
              <a:spcAft>
                <a:spcPts val="600"/>
              </a:spcAft>
              <a:buFont typeface="Arial"/>
              <a:buChar char="•"/>
            </a:pPr>
            <a:r>
              <a:rPr lang="ko-KR" altLang="en-US" sz="1500" b="1" dirty="0">
                <a:solidFill>
                  <a:srgbClr val="CE435F"/>
                </a:solidFill>
                <a:latin typeface="+mn-ea"/>
              </a:rPr>
              <a:t>모자  </a:t>
            </a:r>
            <a:r>
              <a:rPr lang="ko-KR" altLang="en-US" sz="1500" dirty="0">
                <a:latin typeface="+mn-ea"/>
              </a:rPr>
              <a:t>모자는 위험을 피하기 위하여 필요할 뿐만 아니라 머리가 지저분하게 되는 것을 방지하거나 긴 머리가 </a:t>
            </a:r>
            <a:r>
              <a:rPr lang="ko-KR" altLang="en-US" sz="1500" dirty="0" smtClean="0">
                <a:latin typeface="+mn-ea"/>
              </a:rPr>
              <a:t>기계나 </a:t>
            </a:r>
            <a:r>
              <a:rPr lang="ko-KR" altLang="en-US" sz="1500" dirty="0">
                <a:latin typeface="+mn-ea"/>
              </a:rPr>
              <a:t>회전축에 말려 들어갈 위험을 막는다</a:t>
            </a:r>
            <a:r>
              <a:rPr lang="en-US" altLang="ko-KR" sz="1500" dirty="0">
                <a:latin typeface="+mn-ea"/>
              </a:rPr>
              <a:t>.</a:t>
            </a:r>
          </a:p>
          <a:p>
            <a:pPr marL="144000" indent="-144000">
              <a:lnSpc>
                <a:spcPts val="2200"/>
              </a:lnSpc>
              <a:spcAft>
                <a:spcPts val="600"/>
              </a:spcAft>
              <a:buFont typeface="Arial"/>
              <a:buChar char="•"/>
            </a:pPr>
            <a:r>
              <a:rPr lang="ko-KR" altLang="en-US" sz="1500" b="1" dirty="0">
                <a:solidFill>
                  <a:srgbClr val="CE435F"/>
                </a:solidFill>
                <a:latin typeface="+mn-ea"/>
              </a:rPr>
              <a:t>장갑  </a:t>
            </a:r>
            <a:r>
              <a:rPr lang="ko-KR" altLang="en-US" sz="1500" dirty="0">
                <a:latin typeface="+mn-ea"/>
              </a:rPr>
              <a:t>장갑은 손이 더러워지는 것을 피하려고 끼는 </a:t>
            </a:r>
            <a:r>
              <a:rPr lang="ko-KR" altLang="en-US" sz="1500" dirty="0" smtClean="0">
                <a:latin typeface="+mn-ea"/>
              </a:rPr>
              <a:t>경우가 </a:t>
            </a:r>
            <a:r>
              <a:rPr lang="ko-KR" altLang="en-US" sz="1500" dirty="0">
                <a:latin typeface="+mn-ea"/>
              </a:rPr>
              <a:t>있으나</a:t>
            </a:r>
            <a:r>
              <a:rPr lang="en-US" altLang="ko-KR" sz="1500" dirty="0">
                <a:latin typeface="+mn-ea"/>
              </a:rPr>
              <a:t>, </a:t>
            </a:r>
            <a:r>
              <a:rPr lang="ko-KR" altLang="en-US" sz="1500" dirty="0">
                <a:latin typeface="+mn-ea"/>
              </a:rPr>
              <a:t>장갑을 끼면 손가락의 감각이 무뎌져 </a:t>
            </a:r>
            <a:r>
              <a:rPr lang="ko-KR" altLang="en-US" sz="1500" dirty="0" smtClean="0">
                <a:latin typeface="+mn-ea"/>
              </a:rPr>
              <a:t>일에도 </a:t>
            </a:r>
            <a:r>
              <a:rPr lang="ko-KR" altLang="en-US" sz="1500" dirty="0">
                <a:latin typeface="+mn-ea"/>
              </a:rPr>
              <a:t>영향을 주고 위험한 일도 발생할 수 있다</a:t>
            </a:r>
            <a:r>
              <a:rPr lang="en-US" altLang="ko-KR" sz="1500" dirty="0">
                <a:latin typeface="+mn-ea"/>
              </a:rPr>
              <a:t>.</a:t>
            </a:r>
          </a:p>
          <a:p>
            <a:pPr marL="144000" indent="-144000">
              <a:lnSpc>
                <a:spcPts val="2200"/>
              </a:lnSpc>
              <a:spcAft>
                <a:spcPts val="600"/>
              </a:spcAft>
              <a:buFont typeface="Arial"/>
              <a:buChar char="•"/>
            </a:pPr>
            <a:r>
              <a:rPr lang="ko-KR" altLang="en-US" sz="1500" b="1" dirty="0">
                <a:solidFill>
                  <a:srgbClr val="CE435F"/>
                </a:solidFill>
                <a:latin typeface="+mn-ea"/>
              </a:rPr>
              <a:t>신발  </a:t>
            </a:r>
            <a:r>
              <a:rPr lang="ko-KR" altLang="en-US" sz="1500" dirty="0">
                <a:latin typeface="+mn-ea"/>
              </a:rPr>
              <a:t>작업내용에 적합한 안전화를 착용한다</a:t>
            </a:r>
            <a:r>
              <a:rPr lang="en-US" altLang="ko-KR" sz="1500" dirty="0">
                <a:latin typeface="+mn-ea"/>
              </a:rPr>
              <a:t>.</a:t>
            </a:r>
            <a:r>
              <a:rPr lang="ko-KR" altLang="en-US" sz="1500" dirty="0">
                <a:latin typeface="+mn-ea"/>
              </a:rPr>
              <a:t> </a:t>
            </a:r>
            <a:r>
              <a:rPr lang="ko-KR" altLang="en-US" sz="1500" dirty="0" smtClean="0">
                <a:latin typeface="+mn-ea"/>
              </a:rPr>
              <a:t>슬리퍼</a:t>
            </a:r>
            <a:r>
              <a:rPr lang="en-US" altLang="ko-KR" sz="1500" dirty="0">
                <a:latin typeface="+mn-ea"/>
              </a:rPr>
              <a:t>, </a:t>
            </a:r>
            <a:r>
              <a:rPr lang="ko-KR" altLang="en-US" sz="1500" dirty="0">
                <a:latin typeface="+mn-ea"/>
              </a:rPr>
              <a:t>샌들과 같은 벗겨지기 쉬운 것이나 미끄러지기 </a:t>
            </a:r>
            <a:r>
              <a:rPr lang="ko-KR" altLang="en-US" sz="1500" dirty="0" smtClean="0">
                <a:latin typeface="+mn-ea"/>
              </a:rPr>
              <a:t>쉬운 </a:t>
            </a:r>
            <a:r>
              <a:rPr lang="ko-KR" altLang="en-US" sz="1500" dirty="0">
                <a:latin typeface="+mn-ea"/>
              </a:rPr>
              <a:t>신발은 허용되지 않는다</a:t>
            </a:r>
            <a:r>
              <a:rPr lang="en-US" altLang="ko-KR" sz="1500" dirty="0">
                <a:latin typeface="+mn-ea"/>
              </a:rPr>
              <a:t>. </a:t>
            </a:r>
            <a:endParaRPr lang="ko-KR" altLang="en-US" sz="15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680550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688225" y="1547511"/>
            <a:ext cx="7841177" cy="56425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2200"/>
              </a:lnSpc>
            </a:pPr>
            <a:r>
              <a:rPr lang="ko-KR" altLang="en-US" sz="1500" dirty="0">
                <a:latin typeface="+mn-ea"/>
              </a:rPr>
              <a:t>직장에서도 </a:t>
            </a:r>
            <a:r>
              <a:rPr lang="ko-KR" altLang="en-US" sz="1500" dirty="0" smtClean="0">
                <a:latin typeface="+mn-ea"/>
              </a:rPr>
              <a:t>기계 </a:t>
            </a:r>
            <a:r>
              <a:rPr lang="en-US" altLang="ko-KR" sz="1500" dirty="0" smtClean="0">
                <a:latin typeface="+mn-ea"/>
              </a:rPr>
              <a:t>· </a:t>
            </a:r>
            <a:r>
              <a:rPr lang="ko-KR" altLang="en-US" sz="1500" dirty="0" smtClean="0">
                <a:latin typeface="+mn-ea"/>
              </a:rPr>
              <a:t>설비 </a:t>
            </a:r>
            <a:r>
              <a:rPr lang="ko-KR" altLang="en-US" sz="1500" dirty="0">
                <a:latin typeface="+mn-ea"/>
              </a:rPr>
              <a:t>등 근원적 안전이 확보되지 않은 경우에 위험을 동반하는 </a:t>
            </a:r>
            <a:r>
              <a:rPr lang="ko-KR" altLang="en-US" sz="1500" dirty="0" smtClean="0">
                <a:latin typeface="+mn-ea"/>
              </a:rPr>
              <a:t>여러 </a:t>
            </a:r>
            <a:r>
              <a:rPr lang="ko-KR" altLang="en-US" sz="1500" dirty="0">
                <a:latin typeface="+mn-ea"/>
              </a:rPr>
              <a:t>작업조건 및 환경에서는 적합한 보호구를 착용하여 신체를 사고로부터 보호할 필요가 있다</a:t>
            </a:r>
            <a:r>
              <a:rPr lang="en-US" altLang="ko-KR" sz="1500" dirty="0">
                <a:latin typeface="+mn-ea"/>
              </a:rPr>
              <a:t>.</a:t>
            </a:r>
            <a:endParaRPr lang="ko-KR" altLang="en-US" sz="1500" dirty="0">
              <a:latin typeface="+mn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22320" y="180673"/>
            <a:ext cx="7221680" cy="6001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3300" b="1" spc="-3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신체 보호용 개인 보호구 </a:t>
            </a:r>
            <a:r>
              <a:rPr lang="ko-KR" altLang="en-US" sz="3300" b="1" spc="-3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지급 </a:t>
            </a:r>
            <a:r>
              <a:rPr lang="en-US" altLang="ko-KR" sz="3300" b="1" spc="-3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· </a:t>
            </a:r>
            <a:r>
              <a:rPr lang="ko-KR" altLang="en-US" sz="3300" b="1" spc="-3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착용</a:t>
            </a:r>
            <a:endParaRPr lang="ko-KR" altLang="en-US" sz="3300" b="1" spc="-300" dirty="0">
              <a:solidFill>
                <a:schemeClr val="bg1"/>
              </a:solidFill>
              <a:effectLst>
                <a:outerShdw blurRad="50800" dist="38100" dir="2700000" algn="tl" rotWithShape="0">
                  <a:srgbClr val="000000">
                    <a:alpha val="10000"/>
                  </a:srgbClr>
                </a:outerShdw>
              </a:effectLst>
              <a:latin typeface="+mn-ea"/>
            </a:endParaRPr>
          </a:p>
        </p:txBody>
      </p:sp>
      <p:pic>
        <p:nvPicPr>
          <p:cNvPr id="2" name="Picture 1" descr="006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6566" y="2820772"/>
            <a:ext cx="1341146" cy="962986"/>
          </a:xfrm>
          <a:prstGeom prst="rect">
            <a:avLst/>
          </a:prstGeom>
        </p:spPr>
      </p:pic>
      <p:pic>
        <p:nvPicPr>
          <p:cNvPr id="3" name="Picture 2" descr="007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7702" y="3838574"/>
            <a:ext cx="1138874" cy="967384"/>
          </a:xfrm>
          <a:prstGeom prst="rect">
            <a:avLst/>
          </a:prstGeom>
        </p:spPr>
      </p:pic>
      <p:pic>
        <p:nvPicPr>
          <p:cNvPr id="5" name="Picture 4" descr="008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2949" y="4909996"/>
            <a:ext cx="1288380" cy="967386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417926" y="229266"/>
            <a:ext cx="1439845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300" b="1" spc="-150" dirty="0" smtClean="0">
                <a:latin typeface="+mn-ea"/>
              </a:rPr>
              <a:t>안전하고 건강한 </a:t>
            </a:r>
            <a:endParaRPr lang="ko-KR" altLang="en-US" sz="1300" b="1" spc="-150" dirty="0">
              <a:latin typeface="+mn-ea"/>
            </a:endParaRPr>
          </a:p>
          <a:p>
            <a:r>
              <a:rPr lang="ko-KR" altLang="en-US" sz="1300" b="1" spc="-150" dirty="0">
                <a:latin typeface="+mn-ea"/>
              </a:rPr>
              <a:t>직장생활을 위한 가이드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97481" y="229266"/>
            <a:ext cx="37082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300" b="1" dirty="0" smtClean="0">
                <a:latin typeface="+mn-ea"/>
              </a:rPr>
              <a:t>2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272152" y="6131764"/>
            <a:ext cx="8528847" cy="466574"/>
            <a:chOff x="272152" y="6131764"/>
            <a:chExt cx="8528847" cy="466574"/>
          </a:xfrm>
        </p:grpSpPr>
        <p:sp>
          <p:nvSpPr>
            <p:cNvPr id="15" name="TextBox 14"/>
            <p:cNvSpPr txBox="1"/>
            <p:nvPr/>
          </p:nvSpPr>
          <p:spPr>
            <a:xfrm>
              <a:off x="272152" y="6305950"/>
              <a:ext cx="730272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288000"/>
              <a:r>
                <a:rPr lang="en-US" altLang="ko-KR" sz="1300" b="1" dirty="0" smtClean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11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	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안전보건 첫 걸음 신규 입사자를 위한 안전보건 가이드    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|    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공통</a:t>
              </a:r>
            </a:p>
          </p:txBody>
        </p:sp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671969" y="6131764"/>
              <a:ext cx="1129030" cy="373380"/>
            </a:xfrm>
            <a:prstGeom prst="rect">
              <a:avLst/>
            </a:prstGeom>
          </p:spPr>
        </p:pic>
      </p:grpSp>
      <p:sp>
        <p:nvSpPr>
          <p:cNvPr id="17" name="TextBox 16"/>
          <p:cNvSpPr txBox="1"/>
          <p:nvPr/>
        </p:nvSpPr>
        <p:spPr>
          <a:xfrm>
            <a:off x="688225" y="2952662"/>
            <a:ext cx="6507054" cy="29367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44000">
              <a:lnSpc>
                <a:spcPts val="2200"/>
              </a:lnSpc>
              <a:spcAft>
                <a:spcPts val="300"/>
              </a:spcAft>
            </a:pPr>
            <a:r>
              <a:rPr lang="ko-KR" altLang="en-US" sz="1500" b="1" spc="-50" dirty="0">
                <a:solidFill>
                  <a:srgbClr val="CE435F"/>
                </a:solidFill>
                <a:latin typeface="+mn-ea"/>
              </a:rPr>
              <a:t>안전모</a:t>
            </a:r>
            <a:endParaRPr lang="en-US" altLang="ko-KR" sz="1500" b="1" spc="-50" dirty="0">
              <a:solidFill>
                <a:srgbClr val="CE435F"/>
              </a:solidFill>
              <a:latin typeface="+mn-ea"/>
            </a:endParaRP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물건이 떨어거나 작업 중 떨어질 위험이 있는 장소에서 머리보호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전기작업 중 감전위험으로부터 보호</a:t>
            </a:r>
            <a:endParaRPr lang="en-US" altLang="ko-KR" sz="1500" spc="-50" dirty="0">
              <a:latin typeface="+mn-ea"/>
            </a:endParaRP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endParaRPr lang="en-US" altLang="ko-KR" sz="1500" spc="-50" dirty="0">
              <a:latin typeface="+mn-ea"/>
            </a:endParaRPr>
          </a:p>
          <a:p>
            <a:pPr marL="144000">
              <a:lnSpc>
                <a:spcPts val="2200"/>
              </a:lnSpc>
              <a:spcAft>
                <a:spcPts val="300"/>
              </a:spcAft>
            </a:pPr>
            <a:r>
              <a:rPr lang="ko-KR" altLang="en-US" sz="1500" b="1" spc="-50" dirty="0">
                <a:solidFill>
                  <a:srgbClr val="CE435F"/>
                </a:solidFill>
                <a:latin typeface="+mn-ea"/>
              </a:rPr>
              <a:t>방진마스크</a:t>
            </a:r>
            <a:endParaRPr lang="en-US" altLang="ko-KR" sz="1500" b="1" spc="-50" dirty="0">
              <a:solidFill>
                <a:srgbClr val="CE435F"/>
              </a:solidFill>
              <a:latin typeface="+mn-ea"/>
            </a:endParaRP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분진으로부터 호흡기를 보호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endParaRPr lang="en-US" altLang="ko-KR" sz="1500" spc="-50" dirty="0">
              <a:latin typeface="+mn-ea"/>
            </a:endParaRPr>
          </a:p>
          <a:p>
            <a:pPr marL="144000">
              <a:lnSpc>
                <a:spcPts val="2200"/>
              </a:lnSpc>
              <a:spcAft>
                <a:spcPts val="300"/>
              </a:spcAft>
            </a:pPr>
            <a:r>
              <a:rPr lang="ko-KR" altLang="en-US" sz="1500" b="1" spc="-50" dirty="0">
                <a:solidFill>
                  <a:srgbClr val="CE435F"/>
                </a:solidFill>
                <a:latin typeface="+mn-ea"/>
              </a:rPr>
              <a:t>방독마스크</a:t>
            </a:r>
            <a:r>
              <a:rPr lang="en-US" altLang="ko-KR" sz="1500" b="1" spc="-50" dirty="0">
                <a:solidFill>
                  <a:srgbClr val="CE435F"/>
                </a:solidFill>
                <a:latin typeface="+mn-ea"/>
              </a:rPr>
              <a:t>,</a:t>
            </a:r>
            <a:r>
              <a:rPr lang="ko-KR" altLang="en-US" sz="1500" b="1" spc="-50" dirty="0">
                <a:solidFill>
                  <a:srgbClr val="CE435F"/>
                </a:solidFill>
                <a:latin typeface="+mn-ea"/>
              </a:rPr>
              <a:t> 송기마스크</a:t>
            </a:r>
            <a:r>
              <a:rPr lang="en-US" altLang="ko-KR" sz="1500" b="1" spc="-50" dirty="0">
                <a:solidFill>
                  <a:srgbClr val="CE435F"/>
                </a:solidFill>
                <a:latin typeface="+mn-ea"/>
              </a:rPr>
              <a:t>,</a:t>
            </a:r>
            <a:r>
              <a:rPr lang="ko-KR" altLang="en-US" sz="1500" b="1" spc="-50" dirty="0">
                <a:solidFill>
                  <a:srgbClr val="CE435F"/>
                </a:solidFill>
                <a:latin typeface="+mn-ea"/>
              </a:rPr>
              <a:t> 전동식 호흡보호구</a:t>
            </a:r>
            <a:endParaRPr lang="en-US" altLang="ko-KR" sz="1500" b="1" spc="-50" dirty="0">
              <a:solidFill>
                <a:srgbClr val="CE435F"/>
              </a:solidFill>
              <a:latin typeface="+mn-ea"/>
            </a:endParaRP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유해가스로부터 호흡기를 보호하거나 산소가 부족한 장소에서의 </a:t>
            </a:r>
            <a:r>
              <a:rPr lang="en-US" altLang="ko-KR" sz="1500" spc="-50" dirty="0" smtClean="0">
                <a:latin typeface="+mn-ea"/>
              </a:rPr>
              <a:t/>
            </a:r>
            <a:br>
              <a:rPr lang="en-US" altLang="ko-KR" sz="1500" spc="-50" dirty="0" smtClean="0">
                <a:latin typeface="+mn-ea"/>
              </a:rPr>
            </a:br>
            <a:r>
              <a:rPr lang="ko-KR" altLang="en-US" sz="1500" spc="-50" dirty="0" smtClean="0">
                <a:latin typeface="+mn-ea"/>
              </a:rPr>
              <a:t>위험을 방지</a:t>
            </a:r>
            <a:endParaRPr lang="ko-KR" altLang="en-US" sz="1500" spc="-50" dirty="0">
              <a:latin typeface="+mn-e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8306" y="2540804"/>
            <a:ext cx="6200932" cy="28640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8000" indent="-288000">
              <a:lnSpc>
                <a:spcPts val="2200"/>
              </a:lnSpc>
              <a:buFont typeface="Wingdings" pitchFamily="2" charset="2"/>
              <a:buChar char="v"/>
            </a:pPr>
            <a:r>
              <a:rPr lang="ko-KR" altLang="en-US" sz="2000" b="1" spc="-50" dirty="0">
                <a:solidFill>
                  <a:srgbClr val="CE435F"/>
                </a:solidFill>
                <a:latin typeface="+mn-ea"/>
              </a:rPr>
              <a:t>보호구의 종류</a:t>
            </a:r>
          </a:p>
        </p:txBody>
      </p:sp>
    </p:spTree>
    <p:extLst>
      <p:ext uri="{BB962C8B-B14F-4D97-AF65-F5344CB8AC3E}">
        <p14:creationId xmlns:p14="http://schemas.microsoft.com/office/powerpoint/2010/main" val="16178477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922320" y="180673"/>
            <a:ext cx="7221680" cy="6001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3300" b="1" spc="-3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신체 보호용 개인 보호구 지급ㆍ착용</a:t>
            </a:r>
          </a:p>
        </p:txBody>
      </p:sp>
      <p:pic>
        <p:nvPicPr>
          <p:cNvPr id="13" name="Picture 12" descr="4image00020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5213" y="2006780"/>
            <a:ext cx="1385215" cy="922351"/>
          </a:xfrm>
          <a:prstGeom prst="rect">
            <a:avLst/>
          </a:prstGeom>
        </p:spPr>
      </p:pic>
      <p:pic>
        <p:nvPicPr>
          <p:cNvPr id="14" name="Picture 13" descr="4image00022.bmp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1834" y="3011329"/>
            <a:ext cx="1388594" cy="949380"/>
          </a:xfrm>
          <a:prstGeom prst="rect">
            <a:avLst/>
          </a:prstGeom>
        </p:spPr>
      </p:pic>
      <p:sp>
        <p:nvSpPr>
          <p:cNvPr id="16" name="Rounded Rectangle 15"/>
          <p:cNvSpPr/>
          <p:nvPr/>
        </p:nvSpPr>
        <p:spPr>
          <a:xfrm>
            <a:off x="568306" y="4256233"/>
            <a:ext cx="7946108" cy="1657452"/>
          </a:xfrm>
          <a:prstGeom prst="roundRect">
            <a:avLst>
              <a:gd name="adj" fmla="val 3203"/>
            </a:avLst>
          </a:prstGeom>
          <a:solidFill>
            <a:schemeClr val="bg1">
              <a:lumMod val="95000"/>
            </a:schemeClr>
          </a:solidFill>
          <a:ln w="25400" cap="rnd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8000" tIns="108000" rIns="0" bIns="108000" rtlCol="0" anchor="ctr">
            <a:spAutoFit/>
          </a:bodyPr>
          <a:lstStyle/>
          <a:p>
            <a:pPr lvl="0">
              <a:lnSpc>
                <a:spcPts val="1800"/>
              </a:lnSpc>
              <a:spcAft>
                <a:spcPts val="300"/>
              </a:spcAft>
            </a:pPr>
            <a:r>
              <a:rPr lang="ko-KR" altLang="en-US" sz="1300" b="1" spc="-100" dirty="0">
                <a:solidFill>
                  <a:srgbClr val="CE435F"/>
                </a:solidFill>
                <a:latin typeface="맑은 고딕"/>
              </a:rPr>
              <a:t>보호구들 사용하는데</a:t>
            </a:r>
            <a:r>
              <a:rPr lang="en-US" altLang="ko-KR" sz="1300" b="1" spc="-100" dirty="0">
                <a:solidFill>
                  <a:srgbClr val="CE435F"/>
                </a:solidFill>
                <a:latin typeface="맑은 고딕"/>
              </a:rPr>
              <a:t> </a:t>
            </a:r>
            <a:r>
              <a:rPr lang="ko-KR" altLang="en-US" sz="1300" b="1" spc="-100" dirty="0">
                <a:solidFill>
                  <a:srgbClr val="CE435F"/>
                </a:solidFill>
                <a:latin typeface="맑은 고딕"/>
              </a:rPr>
              <a:t>있어서의 마음가짐</a:t>
            </a:r>
            <a:endParaRPr lang="en-US" altLang="ko-KR" sz="1300" b="1" spc="-100" dirty="0">
              <a:solidFill>
                <a:srgbClr val="CE435F"/>
              </a:solidFill>
              <a:latin typeface="맑은 고딕"/>
            </a:endParaRPr>
          </a:p>
          <a:p>
            <a:pPr marL="144000" lvl="0" indent="-144000">
              <a:lnSpc>
                <a:spcPts val="1800"/>
              </a:lnSpc>
              <a:buClr>
                <a:srgbClr val="CE435F"/>
              </a:buClr>
              <a:buFont typeface="Arial"/>
              <a:buChar char="•"/>
            </a:pPr>
            <a:r>
              <a:rPr lang="ko-KR" altLang="en-US" sz="1300" spc="-100" dirty="0">
                <a:solidFill>
                  <a:prstClr val="black"/>
                </a:solidFill>
                <a:latin typeface="맑은 고딕"/>
              </a:rPr>
              <a:t>보호구를 사용하도록 결정되어 있는 작업에서는 반드시 보호구를 착용하세요</a:t>
            </a:r>
            <a:r>
              <a:rPr lang="en-US" altLang="ko-KR" sz="1300" spc="-100" dirty="0">
                <a:solidFill>
                  <a:prstClr val="black"/>
                </a:solidFill>
                <a:latin typeface="맑은 고딕"/>
              </a:rPr>
              <a:t>.</a:t>
            </a:r>
          </a:p>
          <a:p>
            <a:pPr marL="144000" lvl="0" indent="-144000">
              <a:lnSpc>
                <a:spcPts val="1800"/>
              </a:lnSpc>
              <a:buClr>
                <a:srgbClr val="CE435F"/>
              </a:buClr>
              <a:buFont typeface="Arial"/>
              <a:buChar char="•"/>
            </a:pPr>
            <a:r>
              <a:rPr lang="ko-KR" altLang="en-US" sz="1300" spc="-100" dirty="0">
                <a:solidFill>
                  <a:prstClr val="black"/>
                </a:solidFill>
                <a:latin typeface="맑은 고딕"/>
              </a:rPr>
              <a:t>보호구는 올바른 것을 정확하고 확실하게 사용하세요</a:t>
            </a:r>
            <a:r>
              <a:rPr lang="en-US" altLang="ko-KR" sz="1300" spc="-100" dirty="0">
                <a:solidFill>
                  <a:prstClr val="black"/>
                </a:solidFill>
                <a:latin typeface="맑은 고딕"/>
              </a:rPr>
              <a:t>.</a:t>
            </a:r>
          </a:p>
          <a:p>
            <a:pPr marL="144000" lvl="0" indent="-144000">
              <a:lnSpc>
                <a:spcPts val="1800"/>
              </a:lnSpc>
              <a:buClr>
                <a:srgbClr val="CE435F"/>
              </a:buClr>
              <a:buFont typeface="Arial"/>
              <a:buChar char="•"/>
            </a:pPr>
            <a:r>
              <a:rPr lang="ko-KR" altLang="en-US" sz="1300" spc="-100" dirty="0">
                <a:solidFill>
                  <a:prstClr val="black"/>
                </a:solidFill>
                <a:latin typeface="맑은 고딕"/>
              </a:rPr>
              <a:t>보호구에 익숙해지고</a:t>
            </a:r>
            <a:r>
              <a:rPr lang="en-US" altLang="ko-KR" sz="1300" spc="-100" dirty="0">
                <a:solidFill>
                  <a:prstClr val="black"/>
                </a:solidFill>
                <a:latin typeface="맑은 고딕"/>
              </a:rPr>
              <a:t>, </a:t>
            </a:r>
            <a:r>
              <a:rPr lang="ko-KR" altLang="en-US" sz="1300" spc="-100" dirty="0">
                <a:solidFill>
                  <a:prstClr val="black"/>
                </a:solidFill>
                <a:latin typeface="맑은 고딕"/>
              </a:rPr>
              <a:t>다소의 불편은 참으세요</a:t>
            </a:r>
            <a:r>
              <a:rPr lang="en-US" altLang="ko-KR" sz="1300" spc="-100" dirty="0">
                <a:solidFill>
                  <a:prstClr val="black"/>
                </a:solidFill>
                <a:latin typeface="맑은 고딕"/>
              </a:rPr>
              <a:t>.</a:t>
            </a:r>
          </a:p>
          <a:p>
            <a:pPr marL="144000" lvl="0" indent="-144000">
              <a:lnSpc>
                <a:spcPts val="1800"/>
              </a:lnSpc>
              <a:buClr>
                <a:srgbClr val="CE435F"/>
              </a:buClr>
              <a:buFont typeface="Arial"/>
              <a:buChar char="•"/>
            </a:pPr>
            <a:r>
              <a:rPr lang="ko-KR" altLang="en-US" sz="1300" spc="-100" dirty="0">
                <a:solidFill>
                  <a:prstClr val="black"/>
                </a:solidFill>
                <a:latin typeface="맑은 고딕"/>
              </a:rPr>
              <a:t>보호구를 마음대로 변형시키던가 그 기능을 해치는 일을 하지 마세요</a:t>
            </a:r>
            <a:r>
              <a:rPr lang="en-US" altLang="ko-KR" sz="1300" spc="-100" dirty="0">
                <a:solidFill>
                  <a:prstClr val="black"/>
                </a:solidFill>
                <a:latin typeface="맑은 고딕"/>
              </a:rPr>
              <a:t>. </a:t>
            </a:r>
            <a:r>
              <a:rPr lang="ko-KR" altLang="en-US" sz="1300" spc="-100" dirty="0">
                <a:solidFill>
                  <a:prstClr val="black"/>
                </a:solidFill>
                <a:latin typeface="맑은 고딕"/>
              </a:rPr>
              <a:t>상태가 나쁜 경우는 상사에게 보고하세요</a:t>
            </a:r>
            <a:r>
              <a:rPr lang="en-US" altLang="ko-KR" sz="1300" spc="-100" dirty="0">
                <a:solidFill>
                  <a:prstClr val="black"/>
                </a:solidFill>
                <a:latin typeface="맑은 고딕"/>
              </a:rPr>
              <a:t>.</a:t>
            </a:r>
          </a:p>
          <a:p>
            <a:pPr marL="144000" lvl="0" indent="-144000">
              <a:lnSpc>
                <a:spcPts val="1800"/>
              </a:lnSpc>
              <a:buClr>
                <a:srgbClr val="CE435F"/>
              </a:buClr>
              <a:buFont typeface="Arial"/>
              <a:buChar char="•"/>
            </a:pPr>
            <a:r>
              <a:rPr lang="ko-KR" altLang="en-US" sz="1300" spc="-100" dirty="0">
                <a:solidFill>
                  <a:prstClr val="black"/>
                </a:solidFill>
                <a:latin typeface="맑은 고딕"/>
              </a:rPr>
              <a:t>보호구는 소중하게 취급하고 언제나 깨끗하게 하세요</a:t>
            </a:r>
            <a:r>
              <a:rPr lang="en-US" altLang="ko-KR" sz="1300" spc="-100" dirty="0">
                <a:solidFill>
                  <a:prstClr val="black"/>
                </a:solidFill>
                <a:latin typeface="맑은 고딕"/>
              </a:rPr>
              <a:t>. </a:t>
            </a:r>
            <a:r>
              <a:rPr lang="ko-KR" altLang="en-US" sz="1300" spc="-100" dirty="0">
                <a:solidFill>
                  <a:prstClr val="black"/>
                </a:solidFill>
                <a:latin typeface="맑은 고딕"/>
              </a:rPr>
              <a:t>또한 다른 사람의 것을 마음대로 사용하지 마세요</a:t>
            </a:r>
            <a:r>
              <a:rPr lang="en-US" altLang="ko-KR" sz="1300" spc="-100" dirty="0">
                <a:solidFill>
                  <a:prstClr val="black"/>
                </a:solidFill>
                <a:latin typeface="맑은 고딕"/>
              </a:rPr>
              <a:t>.</a:t>
            </a:r>
            <a:endParaRPr lang="ko-KR" altLang="en-US" sz="1300" spc="-100" dirty="0">
              <a:solidFill>
                <a:prstClr val="black"/>
              </a:solidFill>
              <a:latin typeface="맑은 고딕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17926" y="229266"/>
            <a:ext cx="1439845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300" b="1" spc="-150" dirty="0" smtClean="0">
                <a:latin typeface="+mn-ea"/>
              </a:rPr>
              <a:t>안전하고 건강한 </a:t>
            </a:r>
            <a:endParaRPr lang="ko-KR" altLang="en-US" sz="1300" b="1" spc="-150" dirty="0">
              <a:latin typeface="+mn-ea"/>
            </a:endParaRPr>
          </a:p>
          <a:p>
            <a:r>
              <a:rPr lang="ko-KR" altLang="en-US" sz="1300" b="1" spc="-150" dirty="0">
                <a:latin typeface="+mn-ea"/>
              </a:rPr>
              <a:t>직장생활을 위한 가이드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97481" y="229266"/>
            <a:ext cx="37082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300" b="1" dirty="0" smtClean="0">
                <a:latin typeface="+mn-ea"/>
              </a:rPr>
              <a:t>2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272152" y="6131764"/>
            <a:ext cx="8528847" cy="466574"/>
            <a:chOff x="272152" y="6131764"/>
            <a:chExt cx="8528847" cy="466574"/>
          </a:xfrm>
        </p:grpSpPr>
        <p:sp>
          <p:nvSpPr>
            <p:cNvPr id="17" name="TextBox 16"/>
            <p:cNvSpPr txBox="1"/>
            <p:nvPr/>
          </p:nvSpPr>
          <p:spPr>
            <a:xfrm>
              <a:off x="272152" y="6305950"/>
              <a:ext cx="730272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288000"/>
              <a:r>
                <a:rPr lang="en-US" altLang="ko-KR" sz="1300" b="1" dirty="0" smtClean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12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	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안전보건 첫 걸음 신규 입사자를 위한 안전보건 가이드    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|    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공통</a:t>
              </a: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671969" y="6131764"/>
              <a:ext cx="1129030" cy="373380"/>
            </a:xfrm>
            <a:prstGeom prst="rect">
              <a:avLst/>
            </a:prstGeom>
          </p:spPr>
        </p:pic>
      </p:grpSp>
      <p:sp>
        <p:nvSpPr>
          <p:cNvPr id="22" name="TextBox 21"/>
          <p:cNvSpPr txBox="1"/>
          <p:nvPr/>
        </p:nvSpPr>
        <p:spPr>
          <a:xfrm>
            <a:off x="688225" y="1987688"/>
            <a:ext cx="6507054" cy="22057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44000">
              <a:lnSpc>
                <a:spcPts val="2200"/>
              </a:lnSpc>
              <a:spcAft>
                <a:spcPts val="300"/>
              </a:spcAft>
            </a:pPr>
            <a:r>
              <a:rPr lang="ko-KR" altLang="en-US" sz="1500" b="1" spc="-50" dirty="0">
                <a:solidFill>
                  <a:srgbClr val="CE435F"/>
                </a:solidFill>
                <a:latin typeface="+mn-ea"/>
              </a:rPr>
              <a:t>안전장갑</a:t>
            </a:r>
            <a:endParaRPr lang="en-US" altLang="ko-KR" sz="1500" b="1" spc="-50" dirty="0">
              <a:solidFill>
                <a:srgbClr val="CE435F"/>
              </a:solidFill>
              <a:latin typeface="+mn-ea"/>
            </a:endParaRP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내전압용 절연장갑 </a:t>
            </a:r>
            <a:r>
              <a:rPr lang="en-US" altLang="ko-KR" sz="1500" spc="-50" dirty="0">
                <a:latin typeface="+mn-ea"/>
              </a:rPr>
              <a:t>: </a:t>
            </a:r>
            <a:r>
              <a:rPr lang="ko-KR" altLang="en-US" sz="1500" spc="-50" dirty="0">
                <a:latin typeface="+mn-ea"/>
              </a:rPr>
              <a:t>전기에 의한 감전재해로부터 작업자를 보호</a:t>
            </a:r>
          </a:p>
          <a:p>
            <a:pPr marL="144000" indent="-144000">
              <a:lnSpc>
                <a:spcPts val="2200"/>
              </a:lnSpc>
              <a:spcAft>
                <a:spcPts val="1200"/>
              </a:spcAft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화학물질용 안전장갑 </a:t>
            </a:r>
            <a:r>
              <a:rPr lang="en-US" altLang="ko-KR" sz="1500" spc="-50" dirty="0">
                <a:latin typeface="+mn-ea"/>
              </a:rPr>
              <a:t>: </a:t>
            </a:r>
            <a:r>
              <a:rPr lang="ko-KR" altLang="en-US" sz="1500" spc="-50" dirty="0">
                <a:latin typeface="+mn-ea"/>
              </a:rPr>
              <a:t>유기용제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산과 알칼리성 화학물질의 접촉위험으로부터 손을 </a:t>
            </a:r>
            <a:r>
              <a:rPr lang="ko-KR" altLang="en-US" sz="1500" spc="-50" dirty="0" smtClean="0">
                <a:latin typeface="+mn-ea"/>
              </a:rPr>
              <a:t>보호</a:t>
            </a:r>
            <a:endParaRPr lang="en-US" altLang="ko-KR" sz="1500" spc="-50" dirty="0">
              <a:latin typeface="+mn-ea"/>
            </a:endParaRPr>
          </a:p>
          <a:p>
            <a:pPr marL="144000">
              <a:lnSpc>
                <a:spcPts val="2200"/>
              </a:lnSpc>
              <a:spcAft>
                <a:spcPts val="300"/>
              </a:spcAft>
            </a:pPr>
            <a:r>
              <a:rPr lang="ko-KR" altLang="en-US" sz="1500" b="1" spc="-50" dirty="0">
                <a:solidFill>
                  <a:srgbClr val="CE435F"/>
                </a:solidFill>
                <a:latin typeface="+mn-ea"/>
              </a:rPr>
              <a:t>안전대</a:t>
            </a:r>
            <a:endParaRPr lang="en-US" altLang="ko-KR" sz="1500" b="1" spc="-50" dirty="0">
              <a:solidFill>
                <a:srgbClr val="CE435F"/>
              </a:solidFill>
              <a:latin typeface="+mn-ea"/>
            </a:endParaRP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높은 장소에서의 작업 시 떨어짐 방지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endParaRPr lang="ko-KR" altLang="en-US" sz="1500" spc="-50" dirty="0">
              <a:latin typeface="+mn-ea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68306" y="1575830"/>
            <a:ext cx="6200932" cy="28640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8000" indent="-288000">
              <a:lnSpc>
                <a:spcPts val="2200"/>
              </a:lnSpc>
              <a:buFont typeface="Wingdings" pitchFamily="2" charset="2"/>
              <a:buChar char="v"/>
            </a:pPr>
            <a:r>
              <a:rPr lang="ko-KR" altLang="en-US" sz="2000" b="1" spc="-50" dirty="0">
                <a:solidFill>
                  <a:srgbClr val="CE435F"/>
                </a:solidFill>
                <a:latin typeface="+mn-ea"/>
              </a:rPr>
              <a:t>보호구의 종류</a:t>
            </a:r>
          </a:p>
        </p:txBody>
      </p:sp>
    </p:spTree>
    <p:extLst>
      <p:ext uri="{BB962C8B-B14F-4D97-AF65-F5344CB8AC3E}">
        <p14:creationId xmlns:p14="http://schemas.microsoft.com/office/powerpoint/2010/main" val="10678104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922320" y="180673"/>
            <a:ext cx="7221680" cy="6001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3300" b="1" spc="-3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유해위험장소 등에 안전보건표지 부착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8223" y="2148787"/>
            <a:ext cx="4357501" cy="1929361"/>
          </a:xfrm>
          <a:prstGeom prst="roundRect">
            <a:avLst>
              <a:gd name="adj" fmla="val 3203"/>
            </a:avLst>
          </a:prstGeom>
          <a:solidFill>
            <a:schemeClr val="bg1">
              <a:lumMod val="95000"/>
            </a:schemeClr>
          </a:solidFill>
          <a:ln w="25400" cap="rnd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8000" tIns="108000" rIns="36000" bIns="108000" rtlCol="0" anchor="ctr">
            <a:spAutoFit/>
          </a:bodyPr>
          <a:lstStyle/>
          <a:p>
            <a:pPr lvl="0">
              <a:lnSpc>
                <a:spcPts val="1800"/>
              </a:lnSpc>
              <a:spcAft>
                <a:spcPts val="600"/>
              </a:spcAft>
            </a:pPr>
            <a:r>
              <a:rPr lang="ko-KR" altLang="en-US" sz="1300" b="1" spc="-100" dirty="0">
                <a:solidFill>
                  <a:srgbClr val="CE435F"/>
                </a:solidFill>
                <a:latin typeface="맑은 고딕"/>
              </a:rPr>
              <a:t>안전보건표지란</a:t>
            </a:r>
            <a:r>
              <a:rPr lang="en-US" altLang="ko-KR" sz="1300" b="1" spc="-100" dirty="0" smtClean="0">
                <a:solidFill>
                  <a:srgbClr val="CE435F"/>
                </a:solidFill>
                <a:latin typeface="맑은 고딕"/>
              </a:rPr>
              <a:t>?</a:t>
            </a:r>
          </a:p>
          <a:p>
            <a:pPr marL="144000" lvl="0" indent="-144000">
              <a:lnSpc>
                <a:spcPts val="1800"/>
              </a:lnSpc>
              <a:buClr>
                <a:srgbClr val="CE435F"/>
              </a:buClr>
              <a:buFont typeface="Arial"/>
              <a:buChar char="•"/>
            </a:pPr>
            <a:r>
              <a:rPr lang="ko-KR" altLang="en-US" sz="1300" spc="-100" dirty="0">
                <a:solidFill>
                  <a:prstClr val="black"/>
                </a:solidFill>
                <a:latin typeface="맑은 고딕"/>
              </a:rPr>
              <a:t>위험장소 또는 위험물질에 대한 경고</a:t>
            </a:r>
            <a:r>
              <a:rPr lang="en-US" altLang="ko-KR" sz="1300" spc="-100" dirty="0">
                <a:solidFill>
                  <a:prstClr val="black"/>
                </a:solidFill>
                <a:latin typeface="맑은 고딕"/>
              </a:rPr>
              <a:t>, </a:t>
            </a:r>
            <a:r>
              <a:rPr lang="ko-KR" altLang="en-US" sz="1300" spc="-100" dirty="0">
                <a:solidFill>
                  <a:prstClr val="black"/>
                </a:solidFill>
                <a:latin typeface="맑은 고딕"/>
              </a:rPr>
              <a:t>비상시에 대처하기 위한 지시 또는 안내</a:t>
            </a:r>
            <a:r>
              <a:rPr lang="en-US" altLang="ko-KR" sz="1300" spc="-100" dirty="0">
                <a:solidFill>
                  <a:prstClr val="black"/>
                </a:solidFill>
                <a:latin typeface="맑은 고딕"/>
              </a:rPr>
              <a:t>, </a:t>
            </a:r>
            <a:r>
              <a:rPr lang="ko-KR" altLang="en-US" sz="1300" spc="-100" dirty="0">
                <a:solidFill>
                  <a:prstClr val="black"/>
                </a:solidFill>
                <a:latin typeface="맑은 고딕"/>
              </a:rPr>
              <a:t>기타 </a:t>
            </a:r>
            <a:r>
              <a:rPr lang="ko-KR" altLang="en-US" sz="1300" spc="-100" dirty="0" smtClean="0">
                <a:solidFill>
                  <a:prstClr val="black"/>
                </a:solidFill>
                <a:latin typeface="맑은 고딕"/>
              </a:rPr>
              <a:t>근로자의 </a:t>
            </a:r>
            <a:r>
              <a:rPr lang="ko-KR" altLang="en-US" sz="1300" spc="-100" dirty="0">
                <a:solidFill>
                  <a:prstClr val="black"/>
                </a:solidFill>
                <a:latin typeface="맑은 고딕"/>
              </a:rPr>
              <a:t>안전보건의식을 </a:t>
            </a:r>
            <a:r>
              <a:rPr lang="ko-KR" altLang="en-US" sz="1300" spc="-100" dirty="0" smtClean="0">
                <a:solidFill>
                  <a:prstClr val="black"/>
                </a:solidFill>
                <a:latin typeface="맑은 고딕"/>
              </a:rPr>
              <a:t>고취하기 </a:t>
            </a:r>
            <a:r>
              <a:rPr lang="ko-KR" altLang="en-US" sz="1300" spc="-100" dirty="0">
                <a:solidFill>
                  <a:prstClr val="black"/>
                </a:solidFill>
                <a:latin typeface="맑은 고딕"/>
              </a:rPr>
              <a:t>위한 사항 등을 그림 </a:t>
            </a:r>
            <a:r>
              <a:rPr lang="en-US" altLang="ko-KR" sz="1300" spc="-100" dirty="0">
                <a:solidFill>
                  <a:prstClr val="black"/>
                </a:solidFill>
                <a:latin typeface="맑은 고딕"/>
              </a:rPr>
              <a:t>· </a:t>
            </a:r>
            <a:r>
              <a:rPr lang="ko-KR" altLang="en-US" sz="1300" spc="-100" dirty="0" smtClean="0">
                <a:solidFill>
                  <a:prstClr val="black"/>
                </a:solidFill>
                <a:latin typeface="맑은 고딕"/>
              </a:rPr>
              <a:t>기호 </a:t>
            </a:r>
            <a:r>
              <a:rPr lang="ko-KR" altLang="en-US" sz="1300" spc="-100" dirty="0">
                <a:solidFill>
                  <a:prstClr val="black"/>
                </a:solidFill>
                <a:latin typeface="맑은 고딕"/>
              </a:rPr>
              <a:t>및 글자 등으로 </a:t>
            </a:r>
            <a:r>
              <a:rPr lang="ko-KR" altLang="en-US" sz="1300" spc="-100" dirty="0" smtClean="0">
                <a:solidFill>
                  <a:prstClr val="black"/>
                </a:solidFill>
                <a:latin typeface="맑은 고딕"/>
              </a:rPr>
              <a:t>표시하여 </a:t>
            </a:r>
            <a:r>
              <a:rPr lang="ko-KR" altLang="en-US" sz="1300" spc="-100" dirty="0">
                <a:solidFill>
                  <a:prstClr val="black"/>
                </a:solidFill>
                <a:latin typeface="맑은 고딕"/>
              </a:rPr>
              <a:t>근로자의 </a:t>
            </a:r>
            <a:r>
              <a:rPr lang="ko-KR" altLang="en-US" sz="1300" spc="-100" dirty="0" smtClean="0">
                <a:solidFill>
                  <a:prstClr val="black"/>
                </a:solidFill>
                <a:latin typeface="맑은 고딕"/>
              </a:rPr>
              <a:t>판단이나 </a:t>
            </a:r>
            <a:r>
              <a:rPr lang="ko-KR" altLang="en-US" sz="1300" spc="-100" dirty="0">
                <a:solidFill>
                  <a:prstClr val="black"/>
                </a:solidFill>
                <a:latin typeface="맑은 고딕"/>
              </a:rPr>
              <a:t>행동의 착오로 인한 </a:t>
            </a:r>
            <a:r>
              <a:rPr lang="ko-KR" altLang="en-US" sz="1300" spc="-100" dirty="0" smtClean="0">
                <a:solidFill>
                  <a:prstClr val="black"/>
                </a:solidFill>
                <a:latin typeface="맑은 고딕"/>
              </a:rPr>
              <a:t>재해발생 </a:t>
            </a:r>
            <a:r>
              <a:rPr lang="ko-KR" altLang="en-US" sz="1300" spc="-100" dirty="0">
                <a:solidFill>
                  <a:prstClr val="black"/>
                </a:solidFill>
                <a:latin typeface="맑은 고딕"/>
              </a:rPr>
              <a:t>위험 작업장의 특정장소 </a:t>
            </a:r>
            <a:r>
              <a:rPr lang="en-US" altLang="ko-KR" sz="1300" spc="-100" dirty="0">
                <a:solidFill>
                  <a:prstClr val="black"/>
                </a:solidFill>
                <a:latin typeface="맑은 고딕"/>
              </a:rPr>
              <a:t>· </a:t>
            </a:r>
            <a:r>
              <a:rPr lang="ko-KR" altLang="en-US" sz="1300" spc="-100" dirty="0" smtClean="0">
                <a:solidFill>
                  <a:prstClr val="black"/>
                </a:solidFill>
                <a:latin typeface="맑은 고딕"/>
              </a:rPr>
              <a:t>시설 </a:t>
            </a:r>
            <a:r>
              <a:rPr lang="ko-KR" altLang="en-US" sz="1300" spc="-100" dirty="0">
                <a:solidFill>
                  <a:prstClr val="black"/>
                </a:solidFill>
                <a:latin typeface="맑은 고딕"/>
              </a:rPr>
              <a:t>또는 물체에 </a:t>
            </a:r>
            <a:r>
              <a:rPr lang="ko-KR" altLang="en-US" sz="1300" spc="-100" dirty="0" smtClean="0">
                <a:solidFill>
                  <a:prstClr val="black"/>
                </a:solidFill>
                <a:latin typeface="맑은 고딕"/>
              </a:rPr>
              <a:t>설치 </a:t>
            </a:r>
            <a:r>
              <a:rPr lang="ko-KR" altLang="en-US" sz="1300" spc="-100" dirty="0">
                <a:solidFill>
                  <a:prstClr val="black"/>
                </a:solidFill>
                <a:latin typeface="맑은 고딕"/>
              </a:rPr>
              <a:t>또는 부착하는 표지를 말한다</a:t>
            </a:r>
            <a:r>
              <a:rPr lang="en-US" altLang="ko-KR" sz="1300" spc="-100" dirty="0">
                <a:solidFill>
                  <a:prstClr val="black"/>
                </a:solidFill>
                <a:latin typeface="맑은 고딕"/>
              </a:rPr>
              <a:t>.</a:t>
            </a:r>
            <a:endParaRPr lang="ko-KR" altLang="en-US" sz="1300" spc="-100" dirty="0">
              <a:solidFill>
                <a:prstClr val="black"/>
              </a:solidFill>
              <a:latin typeface="맑은 고딕"/>
            </a:endParaRPr>
          </a:p>
        </p:txBody>
      </p:sp>
      <p:pic>
        <p:nvPicPr>
          <p:cNvPr id="2" name="Picture 1" descr="01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4423" y="1662234"/>
            <a:ext cx="3269629" cy="341096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17926" y="229266"/>
            <a:ext cx="1439845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300" b="1" spc="-150" dirty="0" smtClean="0">
                <a:latin typeface="+mn-ea"/>
              </a:rPr>
              <a:t>안전하고 건강한 </a:t>
            </a:r>
            <a:endParaRPr lang="ko-KR" altLang="en-US" sz="1300" b="1" spc="-150" dirty="0">
              <a:latin typeface="+mn-ea"/>
            </a:endParaRPr>
          </a:p>
          <a:p>
            <a:r>
              <a:rPr lang="ko-KR" altLang="en-US" sz="1300" b="1" spc="-150" dirty="0">
                <a:latin typeface="+mn-ea"/>
              </a:rPr>
              <a:t>직장생활을 위한 가이드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97481" y="229266"/>
            <a:ext cx="37082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300" b="1" dirty="0" smtClean="0">
                <a:latin typeface="+mn-ea"/>
              </a:rPr>
              <a:t>2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272152" y="6131764"/>
            <a:ext cx="8528847" cy="466574"/>
            <a:chOff x="272152" y="6131764"/>
            <a:chExt cx="8528847" cy="466574"/>
          </a:xfrm>
        </p:grpSpPr>
        <p:sp>
          <p:nvSpPr>
            <p:cNvPr id="14" name="TextBox 13"/>
            <p:cNvSpPr txBox="1"/>
            <p:nvPr/>
          </p:nvSpPr>
          <p:spPr>
            <a:xfrm>
              <a:off x="272152" y="6305950"/>
              <a:ext cx="730272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288000"/>
              <a:r>
                <a:rPr lang="en-US" altLang="ko-KR" sz="1300" b="1" dirty="0" smtClean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13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	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안전보건 첫 걸음 신규 입사자를 위한 안전보건 가이드    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|    </a:t>
              </a:r>
              <a:r>
                <a:rPr lang="ko-KR" altLang="en-US" sz="1000" dirty="0" smtClean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공통</a:t>
              </a:r>
              <a:endParaRPr lang="ko-KR" altLang="en-US" sz="1000" dirty="0">
                <a:solidFill>
                  <a:prstClr val="black">
                    <a:lumMod val="50000"/>
                    <a:lumOff val="50000"/>
                  </a:prstClr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71969" y="6131764"/>
              <a:ext cx="1129030" cy="373380"/>
            </a:xfrm>
            <a:prstGeom prst="rect">
              <a:avLst/>
            </a:prstGeom>
          </p:spPr>
        </p:pic>
      </p:grpSp>
      <p:sp>
        <p:nvSpPr>
          <p:cNvPr id="17" name="TextBox 16"/>
          <p:cNvSpPr txBox="1"/>
          <p:nvPr/>
        </p:nvSpPr>
        <p:spPr>
          <a:xfrm>
            <a:off x="688225" y="1547511"/>
            <a:ext cx="7841177" cy="2821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2200"/>
              </a:lnSpc>
            </a:pPr>
            <a:r>
              <a:rPr lang="ko-KR" altLang="en-US" sz="1500" spc="-100" dirty="0" smtClean="0">
                <a:latin typeface="+mn-ea"/>
              </a:rPr>
              <a:t>안전보건표지는 다양한 </a:t>
            </a:r>
            <a:r>
              <a:rPr lang="ko-KR" altLang="en-US" sz="1500" spc="-100" dirty="0">
                <a:latin typeface="+mn-ea"/>
              </a:rPr>
              <a:t>위험의 상태나 일하지 말라는 것을 나타내기 위하여 마련되어 있다</a:t>
            </a:r>
            <a:r>
              <a:rPr lang="en-US" altLang="ko-KR" sz="1500" spc="-100" dirty="0">
                <a:latin typeface="+mn-ea"/>
              </a:rPr>
              <a:t>.</a:t>
            </a:r>
            <a:endParaRPr lang="ko-KR" altLang="en-US" sz="1500" spc="-100" dirty="0">
              <a:latin typeface="+mn-e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88224" y="4943920"/>
            <a:ext cx="7841177" cy="8463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산업안전보건표지는 근로자가 용이하게 식별할 수 있도록 눈에 잘 띄는 위치에 설치한다</a:t>
            </a:r>
            <a:r>
              <a:rPr lang="en-US" altLang="ko-KR" sz="1500" spc="-50" dirty="0">
                <a:latin typeface="+mn-ea"/>
              </a:rPr>
              <a:t>.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부착된 산업안전보건표지에 항상 관심과 주의를 기울여야 한다</a:t>
            </a:r>
            <a:r>
              <a:rPr lang="en-US" altLang="ko-KR" sz="1500" spc="-50" dirty="0">
                <a:latin typeface="+mn-ea"/>
              </a:rPr>
              <a:t>.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안전보건표지 내용 준수를 생활화하도록 하며 필요한 사항은 교육을</a:t>
            </a:r>
            <a:r>
              <a:rPr lang="en-US" altLang="ko-KR" sz="1500" spc="-50" dirty="0">
                <a:latin typeface="+mn-ea"/>
              </a:rPr>
              <a:t> </a:t>
            </a:r>
            <a:r>
              <a:rPr lang="ko-KR" altLang="en-US" sz="1500" spc="-50" dirty="0">
                <a:latin typeface="+mn-ea"/>
              </a:rPr>
              <a:t>실시한다</a:t>
            </a:r>
            <a:r>
              <a:rPr lang="en-US" altLang="ko-KR" sz="1500" spc="-50" dirty="0">
                <a:latin typeface="+mn-ea"/>
              </a:rPr>
              <a:t>.</a:t>
            </a:r>
            <a:endParaRPr lang="ko-KR" altLang="en-US" sz="1500" spc="-50" dirty="0">
              <a:latin typeface="+mn-ea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68306" y="4532062"/>
            <a:ext cx="6200932" cy="2963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8000" indent="-288000">
              <a:lnSpc>
                <a:spcPts val="2500"/>
              </a:lnSpc>
              <a:spcAft>
                <a:spcPts val="600"/>
              </a:spcAft>
              <a:buFont typeface="Wingdings" pitchFamily="2" charset="2"/>
              <a:buChar char="v"/>
            </a:pPr>
            <a:r>
              <a:rPr lang="ko-KR" altLang="en-US" sz="2000" b="1" spc="-50" dirty="0">
                <a:solidFill>
                  <a:srgbClr val="CE435F"/>
                </a:solidFill>
                <a:latin typeface="+mn-ea"/>
              </a:rPr>
              <a:t>사업주 및</a:t>
            </a:r>
            <a:r>
              <a:rPr lang="en-US" altLang="ko-KR" sz="2000" b="1" spc="-50" dirty="0">
                <a:solidFill>
                  <a:srgbClr val="CE435F"/>
                </a:solidFill>
                <a:latin typeface="+mn-ea"/>
              </a:rPr>
              <a:t> </a:t>
            </a:r>
            <a:r>
              <a:rPr lang="ko-KR" altLang="en-US" sz="2000" b="1" spc="-50" dirty="0">
                <a:solidFill>
                  <a:srgbClr val="CE435F"/>
                </a:solidFill>
                <a:latin typeface="+mn-ea"/>
              </a:rPr>
              <a:t>근로자 준수사항</a:t>
            </a:r>
          </a:p>
        </p:txBody>
      </p:sp>
    </p:spTree>
    <p:extLst>
      <p:ext uri="{BB962C8B-B14F-4D97-AF65-F5344CB8AC3E}">
        <p14:creationId xmlns:p14="http://schemas.microsoft.com/office/powerpoint/2010/main" val="18541346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922320" y="180673"/>
            <a:ext cx="7221680" cy="6001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3300" b="1" spc="-1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유해위험장소 등에 안전보건표지 부착</a:t>
            </a:r>
          </a:p>
        </p:txBody>
      </p:sp>
      <p:pic>
        <p:nvPicPr>
          <p:cNvPr id="2" name="Picture 1" descr="012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999"/>
          <a:stretch/>
        </p:blipFill>
        <p:spPr>
          <a:xfrm>
            <a:off x="901072" y="3808448"/>
            <a:ext cx="5883187" cy="226509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17926" y="229266"/>
            <a:ext cx="1439845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300" b="1" spc="-150" dirty="0" smtClean="0">
                <a:latin typeface="+mn-ea"/>
              </a:rPr>
              <a:t>안전하고 건강한 </a:t>
            </a:r>
            <a:endParaRPr lang="ko-KR" altLang="en-US" sz="1300" b="1" spc="-150" dirty="0">
              <a:latin typeface="+mn-ea"/>
            </a:endParaRPr>
          </a:p>
          <a:p>
            <a:r>
              <a:rPr lang="ko-KR" altLang="en-US" sz="1300" b="1" spc="-150" dirty="0">
                <a:latin typeface="+mn-ea"/>
              </a:rPr>
              <a:t>직장생활을 위한 가이드</a:t>
            </a:r>
          </a:p>
        </p:txBody>
      </p:sp>
      <p:sp>
        <p:nvSpPr>
          <p:cNvPr id="10" name="Rectangle 9"/>
          <p:cNvSpPr/>
          <p:nvPr/>
        </p:nvSpPr>
        <p:spPr>
          <a:xfrm>
            <a:off x="197481" y="229266"/>
            <a:ext cx="37082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300" b="1" dirty="0" smtClean="0">
                <a:latin typeface="+mn-ea"/>
              </a:rPr>
              <a:t>2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272152" y="6131764"/>
            <a:ext cx="8528847" cy="466574"/>
            <a:chOff x="272152" y="6131764"/>
            <a:chExt cx="8528847" cy="466574"/>
          </a:xfrm>
        </p:grpSpPr>
        <p:sp>
          <p:nvSpPr>
            <p:cNvPr id="14" name="TextBox 13"/>
            <p:cNvSpPr txBox="1"/>
            <p:nvPr/>
          </p:nvSpPr>
          <p:spPr>
            <a:xfrm>
              <a:off x="272152" y="6305950"/>
              <a:ext cx="730272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288000"/>
              <a:r>
                <a:rPr lang="en-US" altLang="ko-KR" sz="1300" b="1" dirty="0" smtClean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14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	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안전보건 첫 걸음 신규 입사자를 위한 안전보건 가이드    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|    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공통</a:t>
              </a: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71969" y="6131764"/>
              <a:ext cx="1129030" cy="373380"/>
            </a:xfrm>
            <a:prstGeom prst="rect">
              <a:avLst/>
            </a:prstGeom>
          </p:spPr>
        </p:pic>
      </p:grpSp>
      <p:sp>
        <p:nvSpPr>
          <p:cNvPr id="16" name="TextBox 15"/>
          <p:cNvSpPr txBox="1"/>
          <p:nvPr/>
        </p:nvSpPr>
        <p:spPr>
          <a:xfrm>
            <a:off x="718204" y="1987688"/>
            <a:ext cx="7871159" cy="17312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44000">
              <a:lnSpc>
                <a:spcPts val="2200"/>
              </a:lnSpc>
              <a:spcAft>
                <a:spcPts val="300"/>
              </a:spcAft>
            </a:pPr>
            <a:r>
              <a:rPr lang="ko-KR" altLang="en-US" sz="1500" spc="-150" dirty="0">
                <a:latin typeface="+mn-ea"/>
              </a:rPr>
              <a:t>안전보건표지는 사용 목적에 따라 금지</a:t>
            </a:r>
            <a:r>
              <a:rPr lang="en-US" altLang="ko-KR" sz="1500" spc="-150" dirty="0">
                <a:latin typeface="+mn-ea"/>
              </a:rPr>
              <a:t>, </a:t>
            </a:r>
            <a:r>
              <a:rPr lang="ko-KR" altLang="en-US" sz="1500" spc="-150" dirty="0">
                <a:latin typeface="+mn-ea"/>
              </a:rPr>
              <a:t>경고</a:t>
            </a:r>
            <a:r>
              <a:rPr lang="en-US" altLang="ko-KR" sz="1500" spc="-150" dirty="0">
                <a:latin typeface="+mn-ea"/>
              </a:rPr>
              <a:t>, </a:t>
            </a:r>
            <a:r>
              <a:rPr lang="ko-KR" altLang="en-US" sz="1500" spc="-150" dirty="0">
                <a:latin typeface="+mn-ea"/>
              </a:rPr>
              <a:t>지시</a:t>
            </a:r>
            <a:r>
              <a:rPr lang="en-US" altLang="ko-KR" sz="1500" spc="-150" dirty="0">
                <a:latin typeface="+mn-ea"/>
              </a:rPr>
              <a:t>, </a:t>
            </a:r>
            <a:r>
              <a:rPr lang="ko-KR" altLang="en-US" sz="1500" spc="-150" dirty="0">
                <a:latin typeface="+mn-ea"/>
              </a:rPr>
              <a:t>안내</a:t>
            </a:r>
            <a:r>
              <a:rPr lang="en-US" altLang="ko-KR" sz="1500" spc="-150" dirty="0">
                <a:latin typeface="+mn-ea"/>
              </a:rPr>
              <a:t>, </a:t>
            </a:r>
            <a:r>
              <a:rPr lang="ko-KR" altLang="en-US" sz="1500" spc="-150" dirty="0">
                <a:latin typeface="+mn-ea"/>
              </a:rPr>
              <a:t>관계자외</a:t>
            </a:r>
            <a:r>
              <a:rPr lang="en-US" altLang="ko-KR" sz="1500" spc="-150" dirty="0">
                <a:latin typeface="+mn-ea"/>
              </a:rPr>
              <a:t> </a:t>
            </a:r>
            <a:r>
              <a:rPr lang="ko-KR" altLang="en-US" sz="1500" spc="-150" dirty="0">
                <a:latin typeface="+mn-ea"/>
              </a:rPr>
              <a:t>출입금지 </a:t>
            </a:r>
            <a:r>
              <a:rPr lang="en-US" altLang="ko-KR" sz="1500" spc="-150" dirty="0">
                <a:latin typeface="+mn-ea"/>
              </a:rPr>
              <a:t>5</a:t>
            </a:r>
            <a:r>
              <a:rPr lang="ko-KR" altLang="en-US" sz="1500" spc="-150" dirty="0">
                <a:latin typeface="+mn-ea"/>
              </a:rPr>
              <a:t>가지로 나눌 수 있다</a:t>
            </a:r>
            <a:r>
              <a:rPr lang="en-US" altLang="ko-KR" sz="1500" spc="-150" dirty="0">
                <a:latin typeface="+mn-ea"/>
              </a:rPr>
              <a:t>.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금지표지 </a:t>
            </a:r>
            <a:r>
              <a:rPr lang="en-US" altLang="ko-KR" sz="1500" spc="-50" dirty="0">
                <a:latin typeface="+mn-ea"/>
              </a:rPr>
              <a:t>: </a:t>
            </a:r>
            <a:r>
              <a:rPr lang="ko-KR" altLang="en-US" sz="1500" spc="-50" dirty="0">
                <a:latin typeface="+mn-ea"/>
              </a:rPr>
              <a:t>출입금지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보행금지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차량통행금지 등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경고표지 </a:t>
            </a:r>
            <a:r>
              <a:rPr lang="en-US" altLang="ko-KR" sz="1500" spc="-50" dirty="0">
                <a:latin typeface="+mn-ea"/>
              </a:rPr>
              <a:t>: </a:t>
            </a:r>
            <a:r>
              <a:rPr lang="ko-KR" altLang="en-US" sz="1500" spc="-50" dirty="0">
                <a:latin typeface="+mn-ea"/>
              </a:rPr>
              <a:t>인화성 물질경고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산화성 물질경고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폭발물 경고 등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지시표지 </a:t>
            </a:r>
            <a:r>
              <a:rPr lang="en-US" altLang="ko-KR" sz="1500" spc="-50" dirty="0">
                <a:latin typeface="+mn-ea"/>
              </a:rPr>
              <a:t>: </a:t>
            </a:r>
            <a:r>
              <a:rPr lang="ko-KR" altLang="en-US" sz="1500" spc="-50" dirty="0">
                <a:latin typeface="+mn-ea"/>
              </a:rPr>
              <a:t>보안경착용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방독마스크 착용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방진마스크 착용 등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안내표지 </a:t>
            </a:r>
            <a:r>
              <a:rPr lang="en-US" altLang="ko-KR" sz="1500" spc="-50" dirty="0">
                <a:latin typeface="+mn-ea"/>
              </a:rPr>
              <a:t>: </a:t>
            </a:r>
            <a:r>
              <a:rPr lang="ko-KR" altLang="en-US" sz="1500" spc="-50" dirty="0">
                <a:latin typeface="+mn-ea"/>
              </a:rPr>
              <a:t>녹십자표지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응급구호표지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들 것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세안장치 등 등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관계자외 출입금지 </a:t>
            </a:r>
            <a:r>
              <a:rPr lang="en-US" altLang="ko-KR" sz="1500" spc="-50" dirty="0">
                <a:latin typeface="+mn-ea"/>
              </a:rPr>
              <a:t>: </a:t>
            </a:r>
            <a:r>
              <a:rPr lang="ko-KR" altLang="en-US" sz="1500" spc="-50" dirty="0">
                <a:latin typeface="+mn-ea"/>
              </a:rPr>
              <a:t>허가대상물질 작업장 출입금지 등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8306" y="1575830"/>
            <a:ext cx="6200932" cy="2963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8000" indent="-288000">
              <a:lnSpc>
                <a:spcPts val="2500"/>
              </a:lnSpc>
              <a:spcAft>
                <a:spcPts val="600"/>
              </a:spcAft>
              <a:buFont typeface="Wingdings" pitchFamily="2" charset="2"/>
              <a:buChar char="v"/>
            </a:pPr>
            <a:r>
              <a:rPr lang="ko-KR" altLang="en-US" sz="2000" b="1" spc="-50" dirty="0">
                <a:solidFill>
                  <a:srgbClr val="CE435F"/>
                </a:solidFill>
                <a:latin typeface="+mn-ea"/>
              </a:rPr>
              <a:t>안전보건표지의</a:t>
            </a:r>
            <a:r>
              <a:rPr lang="en-US" altLang="ko-KR" sz="2000" b="1" spc="-50" dirty="0">
                <a:solidFill>
                  <a:srgbClr val="CE435F"/>
                </a:solidFill>
                <a:latin typeface="+mn-ea"/>
              </a:rPr>
              <a:t> </a:t>
            </a:r>
            <a:r>
              <a:rPr lang="ko-KR" altLang="en-US" sz="2000" b="1" spc="-50" dirty="0">
                <a:solidFill>
                  <a:srgbClr val="CE435F"/>
                </a:solidFill>
                <a:latin typeface="+mn-ea"/>
              </a:rPr>
              <a:t>종류</a:t>
            </a:r>
          </a:p>
        </p:txBody>
      </p:sp>
    </p:spTree>
    <p:extLst>
      <p:ext uri="{BB962C8B-B14F-4D97-AF65-F5344CB8AC3E}">
        <p14:creationId xmlns:p14="http://schemas.microsoft.com/office/powerpoint/2010/main" val="17778591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012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57" b="39985"/>
          <a:stretch/>
        </p:blipFill>
        <p:spPr>
          <a:xfrm>
            <a:off x="816382" y="2026587"/>
            <a:ext cx="6947192" cy="31672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17926" y="229266"/>
            <a:ext cx="1439845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300" b="1" spc="-150" dirty="0" smtClean="0">
                <a:latin typeface="+mn-ea"/>
              </a:rPr>
              <a:t>안전하고 건강한 </a:t>
            </a:r>
            <a:endParaRPr lang="ko-KR" altLang="en-US" sz="1300" b="1" spc="-150" dirty="0">
              <a:latin typeface="+mn-ea"/>
            </a:endParaRPr>
          </a:p>
          <a:p>
            <a:r>
              <a:rPr lang="ko-KR" altLang="en-US" sz="1300" b="1" spc="-150" dirty="0">
                <a:latin typeface="+mn-ea"/>
              </a:rPr>
              <a:t>직장생활을 위한 가이드</a:t>
            </a:r>
          </a:p>
        </p:txBody>
      </p:sp>
      <p:sp>
        <p:nvSpPr>
          <p:cNvPr id="10" name="Rectangle 9"/>
          <p:cNvSpPr/>
          <p:nvPr/>
        </p:nvSpPr>
        <p:spPr>
          <a:xfrm>
            <a:off x="197481" y="229266"/>
            <a:ext cx="37082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300" b="1" dirty="0" smtClean="0">
                <a:latin typeface="+mn-ea"/>
              </a:rPr>
              <a:t>2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272152" y="6131764"/>
            <a:ext cx="8528847" cy="466574"/>
            <a:chOff x="272152" y="6131764"/>
            <a:chExt cx="8528847" cy="466574"/>
          </a:xfrm>
        </p:grpSpPr>
        <p:sp>
          <p:nvSpPr>
            <p:cNvPr id="13" name="TextBox 12"/>
            <p:cNvSpPr txBox="1"/>
            <p:nvPr/>
          </p:nvSpPr>
          <p:spPr>
            <a:xfrm>
              <a:off x="272152" y="6305950"/>
              <a:ext cx="730272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288000"/>
              <a:r>
                <a:rPr lang="en-US" altLang="ko-KR" sz="1300" b="1" dirty="0" smtClean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15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	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안전보건 첫 걸음 신규 입사자를 위한 안전보건 가이드    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|    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공통</a:t>
              </a:r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71969" y="6131764"/>
              <a:ext cx="1129030" cy="373380"/>
            </a:xfrm>
            <a:prstGeom prst="rect">
              <a:avLst/>
            </a:prstGeom>
          </p:spPr>
        </p:pic>
      </p:grpSp>
      <p:sp>
        <p:nvSpPr>
          <p:cNvPr id="16" name="TextBox 15"/>
          <p:cNvSpPr txBox="1"/>
          <p:nvPr/>
        </p:nvSpPr>
        <p:spPr>
          <a:xfrm>
            <a:off x="1922320" y="180673"/>
            <a:ext cx="7221680" cy="6001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3300" b="1" spc="-1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유해위험장소 등에 안전보건표지 부착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8306" y="1575830"/>
            <a:ext cx="6200932" cy="2963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8000" indent="-288000">
              <a:lnSpc>
                <a:spcPts val="2500"/>
              </a:lnSpc>
              <a:spcAft>
                <a:spcPts val="600"/>
              </a:spcAft>
              <a:buFont typeface="Wingdings" pitchFamily="2" charset="2"/>
              <a:buChar char="v"/>
            </a:pPr>
            <a:r>
              <a:rPr lang="ko-KR" altLang="en-US" sz="2000" b="1" spc="-50" dirty="0">
                <a:solidFill>
                  <a:srgbClr val="CE435F"/>
                </a:solidFill>
                <a:latin typeface="+mn-ea"/>
              </a:rPr>
              <a:t>안전보건표지의</a:t>
            </a:r>
            <a:r>
              <a:rPr lang="en-US" altLang="ko-KR" sz="2000" b="1" spc="-50" dirty="0">
                <a:solidFill>
                  <a:srgbClr val="CE435F"/>
                </a:solidFill>
                <a:latin typeface="+mn-ea"/>
              </a:rPr>
              <a:t> </a:t>
            </a:r>
            <a:r>
              <a:rPr lang="ko-KR" altLang="en-US" sz="2000" b="1" spc="-50" dirty="0">
                <a:solidFill>
                  <a:srgbClr val="CE435F"/>
                </a:solidFill>
                <a:latin typeface="+mn-ea"/>
              </a:rPr>
              <a:t>종류</a:t>
            </a:r>
          </a:p>
        </p:txBody>
      </p:sp>
    </p:spTree>
    <p:extLst>
      <p:ext uri="{BB962C8B-B14F-4D97-AF65-F5344CB8AC3E}">
        <p14:creationId xmlns:p14="http://schemas.microsoft.com/office/powerpoint/2010/main" val="2648445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12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748" b="271"/>
          <a:stretch/>
        </p:blipFill>
        <p:spPr>
          <a:xfrm>
            <a:off x="846362" y="2026587"/>
            <a:ext cx="6947192" cy="381901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17926" y="229266"/>
            <a:ext cx="1439845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300" b="1" spc="-150" dirty="0" smtClean="0">
                <a:latin typeface="+mn-ea"/>
              </a:rPr>
              <a:t>안전하고 건강한 </a:t>
            </a:r>
            <a:endParaRPr lang="ko-KR" altLang="en-US" sz="1300" b="1" spc="-150" dirty="0">
              <a:latin typeface="+mn-ea"/>
            </a:endParaRPr>
          </a:p>
          <a:p>
            <a:r>
              <a:rPr lang="ko-KR" altLang="en-US" sz="1300" b="1" spc="-150" dirty="0">
                <a:latin typeface="+mn-ea"/>
              </a:rPr>
              <a:t>직장생활을 위한 가이드</a:t>
            </a:r>
          </a:p>
        </p:txBody>
      </p:sp>
      <p:sp>
        <p:nvSpPr>
          <p:cNvPr id="9" name="Rectangle 8"/>
          <p:cNvSpPr/>
          <p:nvPr/>
        </p:nvSpPr>
        <p:spPr>
          <a:xfrm>
            <a:off x="197481" y="229266"/>
            <a:ext cx="37082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300" b="1" dirty="0" smtClean="0">
                <a:latin typeface="+mn-ea"/>
              </a:rPr>
              <a:t>2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272152" y="6131764"/>
            <a:ext cx="8528847" cy="466574"/>
            <a:chOff x="272152" y="6131764"/>
            <a:chExt cx="8528847" cy="466574"/>
          </a:xfrm>
        </p:grpSpPr>
        <p:sp>
          <p:nvSpPr>
            <p:cNvPr id="11" name="TextBox 10"/>
            <p:cNvSpPr txBox="1"/>
            <p:nvPr/>
          </p:nvSpPr>
          <p:spPr>
            <a:xfrm>
              <a:off x="272152" y="6305950"/>
              <a:ext cx="730272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288000"/>
              <a:r>
                <a:rPr lang="en-US" altLang="ko-KR" sz="1300" b="1" dirty="0" smtClean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16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	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안전보건 첫 걸음 신규 입사자를 위한 안전보건 가이드    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|    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공통</a:t>
              </a:r>
            </a:p>
          </p:txBody>
        </p:sp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71969" y="6131764"/>
              <a:ext cx="1129030" cy="373380"/>
            </a:xfrm>
            <a:prstGeom prst="rect">
              <a:avLst/>
            </a:prstGeom>
          </p:spPr>
        </p:pic>
      </p:grpSp>
      <p:sp>
        <p:nvSpPr>
          <p:cNvPr id="15" name="TextBox 14"/>
          <p:cNvSpPr txBox="1"/>
          <p:nvPr/>
        </p:nvSpPr>
        <p:spPr>
          <a:xfrm>
            <a:off x="1922320" y="180673"/>
            <a:ext cx="7221680" cy="6001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3300" b="1" spc="-1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유해위험장소 등에 안전보건표지 부착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8306" y="1575830"/>
            <a:ext cx="6200932" cy="2963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8000" indent="-288000">
              <a:lnSpc>
                <a:spcPts val="2500"/>
              </a:lnSpc>
              <a:spcAft>
                <a:spcPts val="600"/>
              </a:spcAft>
              <a:buFont typeface="Wingdings" pitchFamily="2" charset="2"/>
              <a:buChar char="v"/>
            </a:pPr>
            <a:r>
              <a:rPr lang="ko-KR" altLang="en-US" sz="2000" b="1" spc="-50" dirty="0">
                <a:solidFill>
                  <a:srgbClr val="CE435F"/>
                </a:solidFill>
                <a:latin typeface="+mn-ea"/>
              </a:rPr>
              <a:t>안전보건표지의</a:t>
            </a:r>
            <a:r>
              <a:rPr lang="en-US" altLang="ko-KR" sz="2000" b="1" spc="-50" dirty="0">
                <a:solidFill>
                  <a:srgbClr val="CE435F"/>
                </a:solidFill>
                <a:latin typeface="+mn-ea"/>
              </a:rPr>
              <a:t> </a:t>
            </a:r>
            <a:r>
              <a:rPr lang="ko-KR" altLang="en-US" sz="2000" b="1" spc="-50" dirty="0">
                <a:solidFill>
                  <a:srgbClr val="CE435F"/>
                </a:solidFill>
                <a:latin typeface="+mn-ea"/>
              </a:rPr>
              <a:t>종류</a:t>
            </a:r>
          </a:p>
        </p:txBody>
      </p:sp>
    </p:spTree>
    <p:extLst>
      <p:ext uri="{BB962C8B-B14F-4D97-AF65-F5344CB8AC3E}">
        <p14:creationId xmlns:p14="http://schemas.microsoft.com/office/powerpoint/2010/main" val="39540898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922320" y="180673"/>
            <a:ext cx="7221680" cy="6001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3300" b="1" spc="-1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작업장 내에서의 통행</a:t>
            </a:r>
          </a:p>
        </p:txBody>
      </p:sp>
      <p:pic>
        <p:nvPicPr>
          <p:cNvPr id="3" name="Picture 2" descr="01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4557" y="2285498"/>
            <a:ext cx="3452972" cy="2426373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17926" y="229266"/>
            <a:ext cx="1439845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300" b="1" spc="-150" dirty="0" smtClean="0">
                <a:latin typeface="+mn-ea"/>
              </a:rPr>
              <a:t>안전하고 건강한 </a:t>
            </a:r>
            <a:endParaRPr lang="ko-KR" altLang="en-US" sz="1300" b="1" spc="-150" dirty="0">
              <a:latin typeface="+mn-ea"/>
            </a:endParaRPr>
          </a:p>
          <a:p>
            <a:r>
              <a:rPr lang="ko-KR" altLang="en-US" sz="1300" b="1" spc="-150" dirty="0">
                <a:latin typeface="+mn-ea"/>
              </a:rPr>
              <a:t>직장생활을 위한 가이드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97481" y="229266"/>
            <a:ext cx="37082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300" b="1" dirty="0" smtClean="0">
                <a:latin typeface="+mn-ea"/>
              </a:rPr>
              <a:t>2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272152" y="6131764"/>
            <a:ext cx="8528847" cy="466574"/>
            <a:chOff x="272152" y="6131764"/>
            <a:chExt cx="8528847" cy="466574"/>
          </a:xfrm>
        </p:grpSpPr>
        <p:sp>
          <p:nvSpPr>
            <p:cNvPr id="14" name="TextBox 13"/>
            <p:cNvSpPr txBox="1"/>
            <p:nvPr/>
          </p:nvSpPr>
          <p:spPr>
            <a:xfrm>
              <a:off x="272152" y="6305950"/>
              <a:ext cx="730272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288000"/>
              <a:r>
                <a:rPr lang="en-US" altLang="ko-KR" sz="1300" b="1" dirty="0" smtClean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17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	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안전보건 첫 걸음 신규 입사자를 위한 안전보건 가이드    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|    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공통</a:t>
              </a: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71969" y="6131764"/>
              <a:ext cx="1129030" cy="373380"/>
            </a:xfrm>
            <a:prstGeom prst="rect">
              <a:avLst/>
            </a:prstGeom>
          </p:spPr>
        </p:pic>
      </p:grpSp>
      <p:sp>
        <p:nvSpPr>
          <p:cNvPr id="16" name="TextBox 15"/>
          <p:cNvSpPr txBox="1"/>
          <p:nvPr/>
        </p:nvSpPr>
        <p:spPr>
          <a:xfrm>
            <a:off x="688225" y="1547511"/>
            <a:ext cx="7841177" cy="5356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2200"/>
              </a:lnSpc>
            </a:pPr>
            <a:r>
              <a:rPr lang="ko-KR" altLang="en-US" sz="1500" spc="-50" dirty="0">
                <a:latin typeface="+mn-ea"/>
              </a:rPr>
              <a:t>교통사고는 도로상에서만 일어나는 것이 아니고 공장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사업장내에서도 일어나기 쉽다</a:t>
            </a:r>
            <a:r>
              <a:rPr lang="en-US" altLang="ko-KR" sz="1500" spc="-50" dirty="0" smtClean="0">
                <a:latin typeface="+mn-ea"/>
              </a:rPr>
              <a:t>.</a:t>
            </a:r>
          </a:p>
          <a:p>
            <a:pPr>
              <a:lnSpc>
                <a:spcPts val="2200"/>
              </a:lnSpc>
            </a:pPr>
            <a:r>
              <a:rPr lang="ko-KR" altLang="en-US" sz="1500" spc="-50" dirty="0" smtClean="0">
                <a:latin typeface="+mn-ea"/>
              </a:rPr>
              <a:t>이것은 지게차</a:t>
            </a:r>
            <a:r>
              <a:rPr lang="en-US" altLang="ko-KR" sz="1500" spc="-50" dirty="0" smtClean="0">
                <a:latin typeface="+mn-ea"/>
              </a:rPr>
              <a:t>, </a:t>
            </a:r>
            <a:r>
              <a:rPr lang="ko-KR" altLang="en-US" sz="1500" spc="-50" dirty="0" smtClean="0">
                <a:latin typeface="+mn-ea"/>
              </a:rPr>
              <a:t>구내운반차</a:t>
            </a:r>
            <a:r>
              <a:rPr lang="en-US" altLang="ko-KR" sz="1500" spc="-50" dirty="0" smtClean="0">
                <a:latin typeface="+mn-ea"/>
              </a:rPr>
              <a:t>, </a:t>
            </a:r>
            <a:r>
              <a:rPr lang="ko-KR" altLang="en-US" sz="1500" spc="-50" dirty="0" smtClean="0">
                <a:latin typeface="+mn-ea"/>
              </a:rPr>
              <a:t>화물자동차 등 차량계하역운반기계로 하는 작업이 많기 때문이다</a:t>
            </a:r>
            <a:r>
              <a:rPr lang="en-US" altLang="ko-KR" sz="1500" spc="-50" dirty="0" smtClean="0">
                <a:latin typeface="+mn-ea"/>
              </a:rPr>
              <a:t>.</a:t>
            </a:r>
            <a:endParaRPr lang="ko-KR" altLang="en-US" sz="1500" spc="-50" dirty="0">
              <a:latin typeface="+mn-e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88225" y="2802286"/>
            <a:ext cx="6507054" cy="31034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150" dirty="0">
                <a:latin typeface="+mn-ea"/>
              </a:rPr>
              <a:t>사람은 우측으로 통행한다</a:t>
            </a:r>
            <a:r>
              <a:rPr lang="en-US" altLang="ko-KR" sz="1500" spc="-150" dirty="0">
                <a:latin typeface="+mn-ea"/>
              </a:rPr>
              <a:t>.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150" dirty="0">
                <a:latin typeface="+mn-ea"/>
              </a:rPr>
              <a:t>양손을 주머니에 넣고 걷는 것은 위험하다</a:t>
            </a:r>
            <a:r>
              <a:rPr lang="en-US" altLang="ko-KR" sz="1500" spc="-150" dirty="0">
                <a:latin typeface="+mn-ea"/>
              </a:rPr>
              <a:t>. </a:t>
            </a:r>
            <a:br>
              <a:rPr lang="en-US" altLang="ko-KR" sz="1500" spc="-150" dirty="0">
                <a:latin typeface="+mn-ea"/>
              </a:rPr>
            </a:br>
            <a:r>
              <a:rPr lang="ko-KR" altLang="en-US" sz="1500" spc="-150" dirty="0">
                <a:latin typeface="+mn-ea"/>
              </a:rPr>
              <a:t>특히 겨울철에는 손을 넣기 쉬우므로 주의한다</a:t>
            </a:r>
            <a:r>
              <a:rPr lang="en-US" altLang="ko-KR" sz="1500" spc="-150" dirty="0">
                <a:latin typeface="+mn-ea"/>
              </a:rPr>
              <a:t>.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150" dirty="0">
                <a:latin typeface="+mn-ea"/>
              </a:rPr>
              <a:t>통행은 반드시 정해진 통로를 이용한다</a:t>
            </a:r>
            <a:r>
              <a:rPr lang="en-US" altLang="ko-KR" sz="1500" spc="-150" dirty="0">
                <a:latin typeface="+mn-ea"/>
              </a:rPr>
              <a:t>.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150" dirty="0">
                <a:latin typeface="+mn-ea"/>
              </a:rPr>
              <a:t>출입구나 모퉁이에서는 어디에서 무엇이 </a:t>
            </a:r>
            <a:r>
              <a:rPr lang="en-US" altLang="ko-KR" sz="1500" spc="-150" dirty="0" smtClean="0">
                <a:latin typeface="+mn-ea"/>
              </a:rPr>
              <a:t/>
            </a:r>
            <a:br>
              <a:rPr lang="en-US" altLang="ko-KR" sz="1500" spc="-150" dirty="0" smtClean="0">
                <a:latin typeface="+mn-ea"/>
              </a:rPr>
            </a:br>
            <a:r>
              <a:rPr lang="ko-KR" altLang="en-US" sz="1500" spc="-150" dirty="0" smtClean="0">
                <a:latin typeface="+mn-ea"/>
              </a:rPr>
              <a:t>날아올지 모르기 </a:t>
            </a:r>
            <a:r>
              <a:rPr lang="ko-KR" altLang="en-US" sz="1500" spc="-150" dirty="0">
                <a:latin typeface="+mn-ea"/>
              </a:rPr>
              <a:t>때문에 매우 조심한다</a:t>
            </a:r>
            <a:r>
              <a:rPr lang="en-US" altLang="ko-KR" sz="1500" spc="-150" dirty="0" smtClean="0">
                <a:latin typeface="+mn-ea"/>
              </a:rPr>
              <a:t>. </a:t>
            </a:r>
            <a:br>
              <a:rPr lang="en-US" altLang="ko-KR" sz="1500" spc="-150" dirty="0" smtClean="0">
                <a:latin typeface="+mn-ea"/>
              </a:rPr>
            </a:br>
            <a:r>
              <a:rPr lang="ko-KR" altLang="en-US" sz="1500" spc="-150" dirty="0" smtClean="0">
                <a:latin typeface="+mn-ea"/>
              </a:rPr>
              <a:t>특히 </a:t>
            </a:r>
            <a:r>
              <a:rPr lang="ko-KR" altLang="en-US" sz="1500" spc="-150" dirty="0">
                <a:latin typeface="+mn-ea"/>
              </a:rPr>
              <a:t>급할 때는 더욱 그러하다</a:t>
            </a:r>
            <a:r>
              <a:rPr lang="en-US" altLang="ko-KR" sz="1500" spc="-150" dirty="0">
                <a:latin typeface="+mn-ea"/>
              </a:rPr>
              <a:t>.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150" dirty="0">
                <a:latin typeface="+mn-ea"/>
              </a:rPr>
              <a:t>통로를 횡단할 때는 일단 걸음을 멈추고 좌우를 살핀다</a:t>
            </a:r>
            <a:r>
              <a:rPr lang="en-US" altLang="ko-KR" sz="1500" spc="-150" dirty="0">
                <a:latin typeface="+mn-ea"/>
              </a:rPr>
              <a:t>.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150" dirty="0">
                <a:latin typeface="+mn-ea"/>
              </a:rPr>
              <a:t>계단을 오르고 내릴 때는 특히 주의한다</a:t>
            </a:r>
            <a:r>
              <a:rPr lang="en-US" altLang="ko-KR" sz="1500" spc="-150" dirty="0">
                <a:latin typeface="+mn-ea"/>
              </a:rPr>
              <a:t>.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150" dirty="0">
                <a:latin typeface="+mn-ea"/>
              </a:rPr>
              <a:t>화물을 가진 사람 및 구내 운반차에는 길을 양보한다</a:t>
            </a:r>
            <a:r>
              <a:rPr lang="en-US" altLang="ko-KR" sz="1500" spc="-150" dirty="0">
                <a:latin typeface="+mn-ea"/>
              </a:rPr>
              <a:t>.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150" dirty="0">
                <a:latin typeface="+mn-ea"/>
              </a:rPr>
              <a:t>구내에서는 특히 허가된 통로 이외는 자전거를 타고 통행하지 않는다</a:t>
            </a:r>
            <a:r>
              <a:rPr lang="en-US" altLang="ko-KR" sz="1500" spc="-150" dirty="0">
                <a:latin typeface="+mn-ea"/>
              </a:rPr>
              <a:t>.</a:t>
            </a:r>
            <a:endParaRPr lang="ko-KR" altLang="en-US" sz="1500" spc="-150" dirty="0">
              <a:latin typeface="+mn-e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8306" y="2390428"/>
            <a:ext cx="6200932" cy="2963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8000" indent="-288000">
              <a:lnSpc>
                <a:spcPts val="2500"/>
              </a:lnSpc>
              <a:spcAft>
                <a:spcPts val="600"/>
              </a:spcAft>
              <a:buFont typeface="Wingdings" pitchFamily="2" charset="2"/>
              <a:buChar char="v"/>
            </a:pPr>
            <a:r>
              <a:rPr lang="ko-KR" altLang="en-US" sz="2000" b="1" spc="-50" dirty="0">
                <a:solidFill>
                  <a:srgbClr val="CE435F"/>
                </a:solidFill>
                <a:latin typeface="+mn-ea"/>
              </a:rPr>
              <a:t>작업장 구내에서 통행 시 주의사항</a:t>
            </a:r>
          </a:p>
        </p:txBody>
      </p:sp>
    </p:spTree>
    <p:extLst>
      <p:ext uri="{BB962C8B-B14F-4D97-AF65-F5344CB8AC3E}">
        <p14:creationId xmlns:p14="http://schemas.microsoft.com/office/powerpoint/2010/main" val="35515692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922320" y="180673"/>
            <a:ext cx="7221680" cy="6001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3300" b="1" spc="-1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작업장 정리정돈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17926" y="229266"/>
            <a:ext cx="1439845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300" b="1" spc="-150" dirty="0" smtClean="0">
                <a:latin typeface="+mn-ea"/>
              </a:rPr>
              <a:t>안전하고 건강한 </a:t>
            </a:r>
            <a:endParaRPr lang="ko-KR" altLang="en-US" sz="1300" b="1" spc="-150" dirty="0">
              <a:latin typeface="+mn-ea"/>
            </a:endParaRPr>
          </a:p>
          <a:p>
            <a:r>
              <a:rPr lang="ko-KR" altLang="en-US" sz="1300" b="1" spc="-150" dirty="0">
                <a:latin typeface="+mn-ea"/>
              </a:rPr>
              <a:t>직장생활을 위한 가이드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97481" y="229266"/>
            <a:ext cx="37082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300" b="1" dirty="0" smtClean="0">
                <a:latin typeface="+mn-ea"/>
              </a:rPr>
              <a:t>2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272152" y="6131764"/>
            <a:ext cx="8528847" cy="466574"/>
            <a:chOff x="272152" y="6131764"/>
            <a:chExt cx="8528847" cy="466574"/>
          </a:xfrm>
        </p:grpSpPr>
        <p:sp>
          <p:nvSpPr>
            <p:cNvPr id="14" name="TextBox 13"/>
            <p:cNvSpPr txBox="1"/>
            <p:nvPr/>
          </p:nvSpPr>
          <p:spPr>
            <a:xfrm>
              <a:off x="272152" y="6305950"/>
              <a:ext cx="730272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288000"/>
              <a:r>
                <a:rPr lang="en-US" altLang="ko-KR" sz="1300" b="1" dirty="0" smtClean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18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	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안전보건 첫 걸음 신규 입사자를 위한 안전보건 가이드    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|    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공통</a:t>
              </a: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71969" y="6131764"/>
              <a:ext cx="1129030" cy="373380"/>
            </a:xfrm>
            <a:prstGeom prst="rect">
              <a:avLst/>
            </a:prstGeom>
          </p:spPr>
        </p:pic>
      </p:grpSp>
      <p:sp>
        <p:nvSpPr>
          <p:cNvPr id="16" name="TextBox 15"/>
          <p:cNvSpPr txBox="1"/>
          <p:nvPr/>
        </p:nvSpPr>
        <p:spPr>
          <a:xfrm>
            <a:off x="688225" y="1547511"/>
            <a:ext cx="7841177" cy="8463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2200"/>
              </a:lnSpc>
            </a:pPr>
            <a:r>
              <a:rPr lang="ko-KR" altLang="en-US" sz="1500" dirty="0">
                <a:latin typeface="+mn-ea"/>
              </a:rPr>
              <a:t>직장에서 일어난 여러 가지 사고를 조사해 보면 정리정돈이 나빠 넘어짐 등의 사고의 원인</a:t>
            </a:r>
            <a:r>
              <a:rPr lang="en-US" altLang="ko-KR" sz="1500" dirty="0">
                <a:latin typeface="+mn-ea"/>
              </a:rPr>
              <a:t>.</a:t>
            </a:r>
          </a:p>
          <a:p>
            <a:pPr>
              <a:lnSpc>
                <a:spcPts val="2200"/>
              </a:lnSpc>
            </a:pPr>
            <a:r>
              <a:rPr lang="en-US" altLang="ko-KR" sz="1500" dirty="0">
                <a:latin typeface="+mn-ea"/>
              </a:rPr>
              <a:t>2013</a:t>
            </a:r>
            <a:r>
              <a:rPr lang="ko-KR" altLang="en-US" sz="1500" dirty="0">
                <a:latin typeface="+mn-ea"/>
              </a:rPr>
              <a:t>년 업무상 사고의 재해발생형태를 살펴보면 넘어짐에 의한 재해자수가</a:t>
            </a:r>
            <a:r>
              <a:rPr lang="en-US" altLang="ko-KR" sz="1500" dirty="0">
                <a:latin typeface="+mn-ea"/>
              </a:rPr>
              <a:t> 17,588</a:t>
            </a:r>
            <a:r>
              <a:rPr lang="ko-KR" altLang="en-US" sz="1500" dirty="0">
                <a:latin typeface="+mn-ea"/>
              </a:rPr>
              <a:t>명으로 </a:t>
            </a:r>
            <a:endParaRPr lang="en-US" altLang="ko-KR" sz="1500" dirty="0">
              <a:latin typeface="+mn-ea"/>
            </a:endParaRPr>
          </a:p>
          <a:p>
            <a:pPr>
              <a:lnSpc>
                <a:spcPts val="2200"/>
              </a:lnSpc>
            </a:pPr>
            <a:r>
              <a:rPr lang="ko-KR" altLang="en-US" sz="1500" dirty="0">
                <a:latin typeface="+mn-ea"/>
              </a:rPr>
              <a:t>약</a:t>
            </a:r>
            <a:r>
              <a:rPr lang="en-US" altLang="ko-KR" sz="1500" dirty="0">
                <a:latin typeface="+mn-ea"/>
              </a:rPr>
              <a:t>22%</a:t>
            </a:r>
            <a:r>
              <a:rPr lang="ko-KR" altLang="en-US" sz="1500" dirty="0">
                <a:latin typeface="+mn-ea"/>
              </a:rPr>
              <a:t>를 차지하고 있을 만큼 정리정돈이 </a:t>
            </a:r>
            <a:r>
              <a:rPr lang="ko-KR" altLang="en-US" sz="1500" b="1" dirty="0">
                <a:latin typeface="+mn-ea"/>
              </a:rPr>
              <a:t>안전의 첫걸음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8224" y="3214144"/>
            <a:ext cx="7841178" cy="11285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dirty="0">
                <a:latin typeface="+mn-ea"/>
              </a:rPr>
              <a:t>근로자가 작업장에서 넘어지거나 미끄러지는 등의 위험이 없도록 작업장 바닥 등을 안전하고 </a:t>
            </a:r>
            <a:r>
              <a:rPr lang="ko-KR" altLang="en-US" sz="1500" dirty="0" smtClean="0">
                <a:latin typeface="+mn-ea"/>
              </a:rPr>
              <a:t>청결한 </a:t>
            </a:r>
            <a:r>
              <a:rPr lang="ko-KR" altLang="en-US" sz="1500" dirty="0">
                <a:latin typeface="+mn-ea"/>
              </a:rPr>
              <a:t>상태로 유지한다</a:t>
            </a:r>
            <a:r>
              <a:rPr lang="en-US" altLang="ko-KR" sz="1500" dirty="0">
                <a:latin typeface="+mn-ea"/>
              </a:rPr>
              <a:t>.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dirty="0">
                <a:latin typeface="+mn-ea"/>
              </a:rPr>
              <a:t>제품</a:t>
            </a:r>
            <a:r>
              <a:rPr lang="en-US" altLang="ko-KR" sz="1500" dirty="0">
                <a:latin typeface="+mn-ea"/>
              </a:rPr>
              <a:t>, </a:t>
            </a:r>
            <a:r>
              <a:rPr lang="ko-KR" altLang="en-US" sz="1500" dirty="0">
                <a:latin typeface="+mn-ea"/>
              </a:rPr>
              <a:t>자재</a:t>
            </a:r>
            <a:r>
              <a:rPr lang="en-US" altLang="ko-KR" sz="1500" dirty="0">
                <a:latin typeface="+mn-ea"/>
              </a:rPr>
              <a:t>, </a:t>
            </a:r>
            <a:r>
              <a:rPr lang="ko-KR" altLang="en-US" sz="1500" dirty="0">
                <a:latin typeface="+mn-ea"/>
              </a:rPr>
              <a:t>부재 등이 넘어지지 않도록 붙들어 지탱하게</a:t>
            </a:r>
            <a:r>
              <a:rPr lang="en-US" altLang="ko-KR" sz="1500" dirty="0">
                <a:latin typeface="+mn-ea"/>
              </a:rPr>
              <a:t> </a:t>
            </a:r>
            <a:r>
              <a:rPr lang="ko-KR" altLang="en-US" sz="1500" dirty="0">
                <a:latin typeface="+mn-ea"/>
              </a:rPr>
              <a:t>하는 등 안전조치를 하여야 한다</a:t>
            </a:r>
            <a:r>
              <a:rPr lang="en-US" altLang="ko-KR" sz="1500" dirty="0">
                <a:latin typeface="+mn-ea"/>
              </a:rPr>
              <a:t>.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dirty="0">
                <a:latin typeface="+mn-ea"/>
              </a:rPr>
              <a:t>근로자가 작업하는 장소를 항상 청결하게 유지관리하며</a:t>
            </a:r>
            <a:r>
              <a:rPr lang="en-US" altLang="ko-KR" sz="1500" dirty="0">
                <a:latin typeface="+mn-ea"/>
              </a:rPr>
              <a:t>, </a:t>
            </a:r>
            <a:r>
              <a:rPr lang="ko-KR" altLang="en-US" sz="1500" dirty="0">
                <a:latin typeface="+mn-ea"/>
              </a:rPr>
              <a:t>폐기물은 정해진 장소에만 버린다</a:t>
            </a:r>
            <a:r>
              <a:rPr lang="en-US" altLang="ko-KR" sz="1500" dirty="0">
                <a:latin typeface="+mn-ea"/>
              </a:rPr>
              <a:t>.</a:t>
            </a:r>
            <a:endParaRPr lang="ko-KR" altLang="en-US" sz="1500" dirty="0">
              <a:latin typeface="+mn-e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8306" y="2802286"/>
            <a:ext cx="6200932" cy="2963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8000" indent="-288000">
              <a:lnSpc>
                <a:spcPts val="2500"/>
              </a:lnSpc>
              <a:spcAft>
                <a:spcPts val="600"/>
              </a:spcAft>
              <a:buFont typeface="Wingdings" pitchFamily="2" charset="2"/>
              <a:buChar char="v"/>
            </a:pPr>
            <a:r>
              <a:rPr lang="ko-KR" altLang="en-US" sz="2000" b="1" spc="-50" dirty="0">
                <a:solidFill>
                  <a:srgbClr val="CE435F"/>
                </a:solidFill>
                <a:latin typeface="+mn-ea"/>
              </a:rPr>
              <a:t>사업주 및 근로자 준수사항</a:t>
            </a:r>
          </a:p>
        </p:txBody>
      </p:sp>
    </p:spTree>
    <p:extLst>
      <p:ext uri="{BB962C8B-B14F-4D97-AF65-F5344CB8AC3E}">
        <p14:creationId xmlns:p14="http://schemas.microsoft.com/office/powerpoint/2010/main" val="21338549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922320" y="180673"/>
            <a:ext cx="7221680" cy="6001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3300" b="1" spc="-1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유해 </a:t>
            </a:r>
            <a:r>
              <a:rPr lang="en-US" altLang="ko-KR" sz="3300" b="1" spc="-1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· </a:t>
            </a:r>
            <a:r>
              <a:rPr lang="ko-KR" altLang="en-US" sz="3300" b="1" spc="-1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위험기계기구 </a:t>
            </a:r>
            <a:r>
              <a:rPr lang="ko-KR" altLang="en-US" sz="3300" b="1" spc="-1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방호조치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3195" y="2285605"/>
            <a:ext cx="2733019" cy="2594739"/>
          </a:xfrm>
          <a:prstGeom prst="roundRect">
            <a:avLst>
              <a:gd name="adj" fmla="val 3203"/>
            </a:avLst>
          </a:prstGeom>
          <a:solidFill>
            <a:schemeClr val="bg1">
              <a:lumMod val="95000"/>
            </a:schemeClr>
          </a:solidFill>
          <a:ln w="25400" cap="rnd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tIns="108000" bIns="108000" rtlCol="0" anchor="ctr">
            <a:spAutoFit/>
          </a:bodyPr>
          <a:lstStyle/>
          <a:p>
            <a:pPr lvl="0">
              <a:lnSpc>
                <a:spcPts val="2200"/>
              </a:lnSpc>
            </a:pPr>
            <a:r>
              <a:rPr lang="ko-KR" altLang="en-US" sz="1500" b="1" dirty="0">
                <a:solidFill>
                  <a:srgbClr val="CE435F"/>
                </a:solidFill>
                <a:latin typeface="맑은 고딕"/>
              </a:rPr>
              <a:t>방호조치란</a:t>
            </a:r>
            <a:r>
              <a:rPr lang="en-US" altLang="ko-KR" sz="1500" b="1" dirty="0" smtClean="0">
                <a:solidFill>
                  <a:srgbClr val="CE435F"/>
                </a:solidFill>
                <a:latin typeface="맑은 고딕"/>
              </a:rPr>
              <a:t>?</a:t>
            </a:r>
          </a:p>
          <a:p>
            <a:pPr marL="144000" lvl="0" indent="-144000">
              <a:lnSpc>
                <a:spcPts val="2200"/>
              </a:lnSpc>
              <a:buClr>
                <a:srgbClr val="CE435F"/>
              </a:buClr>
              <a:buFont typeface="Arial"/>
              <a:buChar char="•"/>
            </a:pPr>
            <a:r>
              <a:rPr lang="ko-KR" altLang="en-US" sz="1500" spc="-150" dirty="0">
                <a:solidFill>
                  <a:prstClr val="black"/>
                </a:solidFill>
                <a:latin typeface="맑은 고딕"/>
              </a:rPr>
              <a:t>위험기계 </a:t>
            </a:r>
            <a:r>
              <a:rPr lang="en-US" altLang="ko-KR" sz="1500" spc="-150" dirty="0">
                <a:solidFill>
                  <a:prstClr val="black"/>
                </a:solidFill>
                <a:latin typeface="맑은 고딕"/>
              </a:rPr>
              <a:t>· </a:t>
            </a:r>
            <a:r>
              <a:rPr lang="ko-KR" altLang="en-US" sz="1500" spc="-150" dirty="0" smtClean="0">
                <a:solidFill>
                  <a:prstClr val="black"/>
                </a:solidFill>
                <a:latin typeface="맑은 고딕"/>
              </a:rPr>
              <a:t>기구의 </a:t>
            </a:r>
            <a:r>
              <a:rPr lang="ko-KR" altLang="en-US" sz="1500" spc="-150" dirty="0">
                <a:solidFill>
                  <a:prstClr val="black"/>
                </a:solidFill>
                <a:latin typeface="맑은 고딕"/>
              </a:rPr>
              <a:t>위험장소 또는 부위에 근로자가 통상적인 방법으로 접근하지 못하도록 하는 제한조치를 말하며</a:t>
            </a:r>
            <a:r>
              <a:rPr lang="en-US" altLang="ko-KR" sz="1500" spc="-150" dirty="0">
                <a:solidFill>
                  <a:prstClr val="black"/>
                </a:solidFill>
                <a:latin typeface="맑은 고딕"/>
              </a:rPr>
              <a:t>, </a:t>
            </a:r>
            <a:r>
              <a:rPr lang="ko-KR" altLang="en-US" sz="1500" spc="-150" dirty="0" smtClean="0">
                <a:solidFill>
                  <a:prstClr val="black"/>
                </a:solidFill>
                <a:latin typeface="맑은 고딕"/>
              </a:rPr>
              <a:t>방호망</a:t>
            </a:r>
            <a:r>
              <a:rPr lang="en-US" altLang="ko-KR" sz="1500" spc="-150" dirty="0">
                <a:solidFill>
                  <a:prstClr val="black"/>
                </a:solidFill>
                <a:latin typeface="맑은 고딕"/>
              </a:rPr>
              <a:t>, </a:t>
            </a:r>
            <a:r>
              <a:rPr lang="ko-KR" altLang="en-US" sz="1500" spc="-150" dirty="0">
                <a:solidFill>
                  <a:prstClr val="black"/>
                </a:solidFill>
                <a:latin typeface="맑은 고딕"/>
              </a:rPr>
              <a:t>방책</a:t>
            </a:r>
            <a:r>
              <a:rPr lang="en-US" altLang="ko-KR" sz="1500" spc="-150" dirty="0">
                <a:solidFill>
                  <a:prstClr val="black"/>
                </a:solidFill>
                <a:latin typeface="맑은 고딕"/>
              </a:rPr>
              <a:t>, </a:t>
            </a:r>
            <a:r>
              <a:rPr lang="ko-KR" altLang="en-US" sz="1500" spc="-150" dirty="0">
                <a:solidFill>
                  <a:prstClr val="black"/>
                </a:solidFill>
                <a:latin typeface="맑은 고딕"/>
              </a:rPr>
              <a:t>덮개 또는 각종 방호장치 등을 설치하는 것을 포함한다</a:t>
            </a:r>
            <a:r>
              <a:rPr lang="en-US" altLang="ko-KR" sz="1500" spc="-150" dirty="0">
                <a:solidFill>
                  <a:prstClr val="black"/>
                </a:solidFill>
                <a:latin typeface="맑은 고딕"/>
              </a:rPr>
              <a:t>.</a:t>
            </a:r>
            <a:endParaRPr lang="ko-KR" altLang="en-US" sz="1500" spc="-150" dirty="0">
              <a:solidFill>
                <a:prstClr val="black"/>
              </a:solidFill>
              <a:latin typeface="맑은 고딕"/>
            </a:endParaRPr>
          </a:p>
        </p:txBody>
      </p:sp>
      <p:pic>
        <p:nvPicPr>
          <p:cNvPr id="2" name="Picture 1" descr="01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4824" y="2115069"/>
            <a:ext cx="5136175" cy="371959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17926" y="229266"/>
            <a:ext cx="1439845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300" b="1" spc="-150" dirty="0" smtClean="0">
                <a:latin typeface="+mn-ea"/>
              </a:rPr>
              <a:t>안전하고 건강한 </a:t>
            </a:r>
            <a:endParaRPr lang="ko-KR" altLang="en-US" sz="1300" b="1" spc="-150" dirty="0">
              <a:latin typeface="+mn-ea"/>
            </a:endParaRPr>
          </a:p>
          <a:p>
            <a:r>
              <a:rPr lang="ko-KR" altLang="en-US" sz="1300" b="1" spc="-150" dirty="0">
                <a:latin typeface="+mn-ea"/>
              </a:rPr>
              <a:t>직장생활을 위한 가이드</a:t>
            </a:r>
          </a:p>
        </p:txBody>
      </p:sp>
      <p:sp>
        <p:nvSpPr>
          <p:cNvPr id="10" name="Rectangle 9"/>
          <p:cNvSpPr/>
          <p:nvPr/>
        </p:nvSpPr>
        <p:spPr>
          <a:xfrm>
            <a:off x="197481" y="229266"/>
            <a:ext cx="37082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300" b="1" dirty="0" smtClean="0">
                <a:latin typeface="+mn-ea"/>
              </a:rPr>
              <a:t>2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272152" y="6131764"/>
            <a:ext cx="8528847" cy="466574"/>
            <a:chOff x="272152" y="6131764"/>
            <a:chExt cx="8528847" cy="466574"/>
          </a:xfrm>
        </p:grpSpPr>
        <p:sp>
          <p:nvSpPr>
            <p:cNvPr id="13" name="TextBox 12"/>
            <p:cNvSpPr txBox="1"/>
            <p:nvPr/>
          </p:nvSpPr>
          <p:spPr>
            <a:xfrm>
              <a:off x="272152" y="6305950"/>
              <a:ext cx="730272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288000"/>
              <a:r>
                <a:rPr lang="en-US" altLang="ko-KR" sz="1300" b="1" dirty="0" smtClean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19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	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안전보건 첫 걸음 신규 입사자를 위한 안전보건 가이드    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|    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공통</a:t>
              </a:r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71969" y="6131764"/>
              <a:ext cx="1129030" cy="373380"/>
            </a:xfrm>
            <a:prstGeom prst="rect">
              <a:avLst/>
            </a:prstGeom>
          </p:spPr>
        </p:pic>
      </p:grpSp>
      <p:sp>
        <p:nvSpPr>
          <p:cNvPr id="15" name="TextBox 14"/>
          <p:cNvSpPr txBox="1"/>
          <p:nvPr/>
        </p:nvSpPr>
        <p:spPr>
          <a:xfrm>
            <a:off x="688225" y="1547511"/>
            <a:ext cx="7841177" cy="5356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2200"/>
              </a:lnSpc>
            </a:pPr>
            <a:r>
              <a:rPr lang="ko-KR" altLang="en-US" sz="1500" spc="-50" dirty="0">
                <a:latin typeface="+mn-ea"/>
              </a:rPr>
              <a:t>일을 하는 과정에서 재해가 발생되지 않도록 하기 위해서 각종 방호조치 중 기계에 붙어 있는 방호장치가 어떤 기능을 하고 있는지를 파악할 필요가 있다</a:t>
            </a:r>
            <a:r>
              <a:rPr lang="en-US" altLang="ko-KR" sz="1500" spc="-50" dirty="0">
                <a:latin typeface="+mn-ea"/>
              </a:rPr>
              <a:t>.</a:t>
            </a:r>
            <a:endParaRPr lang="ko-KR" altLang="en-US" sz="1500" b="1" spc="-5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665073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922320" y="180673"/>
            <a:ext cx="7221680" cy="6001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3300" b="1" spc="-1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유해 </a:t>
            </a:r>
            <a:r>
              <a:rPr lang="en-US" altLang="ko-KR" sz="3300" b="1" spc="-1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· </a:t>
            </a:r>
            <a:r>
              <a:rPr lang="ko-KR" altLang="en-US" sz="3300" b="1" spc="-1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위험기계기구 </a:t>
            </a:r>
            <a:r>
              <a:rPr lang="ko-KR" altLang="en-US" sz="3300" b="1" spc="-1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방호조치</a:t>
            </a:r>
          </a:p>
        </p:txBody>
      </p:sp>
      <p:pic>
        <p:nvPicPr>
          <p:cNvPr id="4" name="Picture 3" descr="01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808" y="2021077"/>
            <a:ext cx="1727556" cy="1462164"/>
          </a:xfrm>
          <a:prstGeom prst="rect">
            <a:avLst/>
          </a:prstGeom>
        </p:spPr>
      </p:pic>
      <p:pic>
        <p:nvPicPr>
          <p:cNvPr id="6" name="Picture 5" descr="017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6469" y="2276356"/>
            <a:ext cx="1269218" cy="1205546"/>
          </a:xfrm>
          <a:prstGeom prst="rect">
            <a:avLst/>
          </a:prstGeom>
        </p:spPr>
      </p:pic>
      <p:pic>
        <p:nvPicPr>
          <p:cNvPr id="13" name="Picture 12" descr="018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9634" y="1953657"/>
            <a:ext cx="2126754" cy="1529584"/>
          </a:xfrm>
          <a:prstGeom prst="rect">
            <a:avLst/>
          </a:prstGeom>
        </p:spPr>
      </p:pic>
      <p:pic>
        <p:nvPicPr>
          <p:cNvPr id="16" name="Picture 15" descr="01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6577" y="2050286"/>
            <a:ext cx="1631920" cy="1447826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637749" y="3610986"/>
            <a:ext cx="1864285" cy="2105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4000" lvl="0">
              <a:lnSpc>
                <a:spcPts val="2200"/>
              </a:lnSpc>
              <a:spcAft>
                <a:spcPts val="300"/>
              </a:spcAft>
            </a:pPr>
            <a:r>
              <a:rPr lang="ko-KR" altLang="en-US" sz="1500" b="1" spc="-150" dirty="0">
                <a:solidFill>
                  <a:srgbClr val="CE435F"/>
                </a:solidFill>
                <a:latin typeface="맑은 고딕"/>
              </a:rPr>
              <a:t>예초기</a:t>
            </a:r>
            <a:endParaRPr lang="en-US" altLang="ko-KR" sz="1500" b="1" spc="-150" dirty="0">
              <a:solidFill>
                <a:srgbClr val="CE435F"/>
              </a:solidFill>
              <a:latin typeface="맑은 고딕"/>
            </a:endParaRPr>
          </a:p>
          <a:p>
            <a:pPr marL="144000" lvl="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150" dirty="0" smtClean="0">
                <a:solidFill>
                  <a:prstClr val="black"/>
                </a:solidFill>
                <a:latin typeface="맑은 고딕"/>
              </a:rPr>
              <a:t>날접촉예방장치</a:t>
            </a:r>
            <a:r>
              <a:rPr lang="en-US" altLang="ko-KR" sz="1500" spc="-150" dirty="0" smtClean="0">
                <a:solidFill>
                  <a:prstClr val="black"/>
                </a:solidFill>
                <a:latin typeface="맑은 고딕"/>
              </a:rPr>
              <a:t/>
            </a:r>
            <a:br>
              <a:rPr lang="en-US" altLang="ko-KR" sz="1500" spc="-150" dirty="0" smtClean="0">
                <a:solidFill>
                  <a:prstClr val="black"/>
                </a:solidFill>
                <a:latin typeface="맑은 고딕"/>
              </a:rPr>
            </a:br>
            <a:r>
              <a:rPr lang="en-US" altLang="ko-KR" sz="1500" spc="-150" dirty="0" smtClean="0">
                <a:solidFill>
                  <a:prstClr val="black"/>
                </a:solidFill>
                <a:latin typeface="맑은 고딕"/>
              </a:rPr>
              <a:t>(</a:t>
            </a:r>
            <a:r>
              <a:rPr lang="ko-KR" altLang="en-US" sz="1500" spc="-150" dirty="0">
                <a:solidFill>
                  <a:prstClr val="black"/>
                </a:solidFill>
                <a:latin typeface="맑은 고딕"/>
              </a:rPr>
              <a:t>절단</a:t>
            </a:r>
            <a:r>
              <a:rPr lang="en-US" altLang="ko-KR" sz="1500" spc="-150" dirty="0">
                <a:solidFill>
                  <a:prstClr val="black"/>
                </a:solidFill>
                <a:latin typeface="맑은 고딕"/>
              </a:rPr>
              <a:t> </a:t>
            </a:r>
            <a:r>
              <a:rPr lang="ko-KR" altLang="en-US" sz="1500" spc="-150" dirty="0">
                <a:solidFill>
                  <a:prstClr val="black"/>
                </a:solidFill>
                <a:latin typeface="맑은 고딕"/>
              </a:rPr>
              <a:t>날 또는 비산물로부터 작업자를 보호하기 위해 설치된 보호덮개 등의 장치</a:t>
            </a:r>
            <a:r>
              <a:rPr lang="en-US" altLang="ko-KR" sz="1500" spc="-150" dirty="0">
                <a:solidFill>
                  <a:prstClr val="black"/>
                </a:solidFill>
                <a:latin typeface="맑은 고딕"/>
              </a:rPr>
              <a:t>)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506885" y="3610986"/>
            <a:ext cx="2184774" cy="23878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4000">
              <a:lnSpc>
                <a:spcPts val="2200"/>
              </a:lnSpc>
              <a:spcAft>
                <a:spcPts val="300"/>
              </a:spcAft>
            </a:pPr>
            <a:r>
              <a:rPr lang="ko-KR" altLang="en-US" sz="1500" b="1" spc="-150" dirty="0">
                <a:solidFill>
                  <a:srgbClr val="CE435F"/>
                </a:solidFill>
                <a:latin typeface="+mn-ea"/>
              </a:rPr>
              <a:t>원심기</a:t>
            </a:r>
            <a:endParaRPr lang="en-US" altLang="ko-KR" sz="1500" b="1" spc="-150" dirty="0">
              <a:solidFill>
                <a:srgbClr val="CE435F"/>
              </a:solidFill>
              <a:latin typeface="+mn-ea"/>
            </a:endParaRP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150" dirty="0">
                <a:latin typeface="+mn-ea"/>
              </a:rPr>
              <a:t>회전체 </a:t>
            </a:r>
            <a:r>
              <a:rPr lang="ko-KR" altLang="en-US" sz="1500" spc="-150" dirty="0" smtClean="0">
                <a:latin typeface="+mn-ea"/>
              </a:rPr>
              <a:t>접촉예방장치</a:t>
            </a:r>
            <a:r>
              <a:rPr lang="en-US" altLang="ko-KR" sz="1500" spc="-150" dirty="0" smtClean="0">
                <a:latin typeface="+mn-ea"/>
              </a:rPr>
              <a:t/>
            </a:r>
            <a:br>
              <a:rPr lang="en-US" altLang="ko-KR" sz="1500" spc="-150" dirty="0" smtClean="0">
                <a:latin typeface="+mn-ea"/>
              </a:rPr>
            </a:br>
            <a:r>
              <a:rPr lang="en-US" altLang="ko-KR" sz="1500" spc="-150" dirty="0" smtClean="0">
                <a:latin typeface="+mn-ea"/>
              </a:rPr>
              <a:t>(</a:t>
            </a:r>
            <a:r>
              <a:rPr lang="ko-KR" altLang="en-US" sz="1500" spc="-150" dirty="0">
                <a:latin typeface="+mn-ea"/>
              </a:rPr>
              <a:t>원심기의</a:t>
            </a:r>
            <a:r>
              <a:rPr lang="en-US" altLang="ko-KR" sz="1500" spc="-150" dirty="0">
                <a:latin typeface="+mn-ea"/>
              </a:rPr>
              <a:t> </a:t>
            </a:r>
            <a:r>
              <a:rPr lang="ko-KR" altLang="en-US" sz="1500" spc="-150" dirty="0">
                <a:latin typeface="+mn-ea"/>
              </a:rPr>
              <a:t>케이싱 또는 </a:t>
            </a:r>
            <a:r>
              <a:rPr lang="ko-KR" altLang="en-US" sz="1500" spc="-150" dirty="0" smtClean="0">
                <a:latin typeface="+mn-ea"/>
              </a:rPr>
              <a:t>하우징 </a:t>
            </a:r>
            <a:r>
              <a:rPr lang="ko-KR" altLang="en-US" sz="1500" spc="-150" dirty="0">
                <a:latin typeface="+mn-ea"/>
              </a:rPr>
              <a:t>내부의 회전통 등에 신체 일부가 접촉되는 것을 방지하기 위해 설치하는 </a:t>
            </a:r>
            <a:r>
              <a:rPr lang="ko-KR" altLang="en-US" sz="1500" spc="-150" dirty="0" smtClean="0">
                <a:latin typeface="+mn-ea"/>
              </a:rPr>
              <a:t>덮개 </a:t>
            </a:r>
            <a:r>
              <a:rPr lang="ko-KR" altLang="en-US" sz="1500" spc="-150" dirty="0">
                <a:latin typeface="+mn-ea"/>
              </a:rPr>
              <a:t>등의 장치</a:t>
            </a:r>
            <a:r>
              <a:rPr lang="en-US" altLang="ko-KR" sz="1500" spc="-150" dirty="0">
                <a:latin typeface="+mn-ea"/>
              </a:rPr>
              <a:t>)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690811" y="3610986"/>
            <a:ext cx="2034025" cy="23493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4000">
              <a:lnSpc>
                <a:spcPts val="2200"/>
              </a:lnSpc>
            </a:pPr>
            <a:r>
              <a:rPr lang="ko-KR" altLang="en-US" sz="1500" b="1" spc="-150" dirty="0">
                <a:solidFill>
                  <a:srgbClr val="CE435F"/>
                </a:solidFill>
                <a:latin typeface="+mn-ea"/>
              </a:rPr>
              <a:t>공기압축기</a:t>
            </a:r>
            <a:endParaRPr lang="en-US" altLang="ko-KR" sz="1500" b="1" spc="-150" dirty="0">
              <a:solidFill>
                <a:srgbClr val="CE435F"/>
              </a:solidFill>
              <a:latin typeface="+mn-ea"/>
            </a:endParaRP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150" dirty="0" smtClean="0">
                <a:latin typeface="+mn-ea"/>
              </a:rPr>
              <a:t>압력방출장치</a:t>
            </a:r>
            <a:r>
              <a:rPr lang="en-US" altLang="ko-KR" sz="1500" spc="-150" dirty="0" smtClean="0">
                <a:latin typeface="+mn-ea"/>
              </a:rPr>
              <a:t/>
            </a:r>
            <a:br>
              <a:rPr lang="en-US" altLang="ko-KR" sz="1500" spc="-150" dirty="0" smtClean="0">
                <a:latin typeface="+mn-ea"/>
              </a:rPr>
            </a:br>
            <a:r>
              <a:rPr lang="en-US" altLang="ko-KR" sz="1500" spc="-150" dirty="0" smtClean="0">
                <a:latin typeface="+mn-ea"/>
              </a:rPr>
              <a:t>(</a:t>
            </a:r>
            <a:r>
              <a:rPr lang="ko-KR" altLang="en-US" sz="1500" spc="-150" dirty="0">
                <a:latin typeface="+mn-ea"/>
              </a:rPr>
              <a:t>공기압축기에</a:t>
            </a:r>
            <a:r>
              <a:rPr lang="en-US" altLang="ko-KR" sz="1500" spc="-150" dirty="0">
                <a:latin typeface="+mn-ea"/>
              </a:rPr>
              <a:t> </a:t>
            </a:r>
            <a:r>
              <a:rPr lang="ko-KR" altLang="en-US" sz="1500" spc="-150" dirty="0">
                <a:latin typeface="+mn-ea"/>
              </a:rPr>
              <a:t>부속된 </a:t>
            </a:r>
            <a:r>
              <a:rPr lang="ko-KR" altLang="en-US" sz="1500" spc="-150" dirty="0" smtClean="0">
                <a:latin typeface="+mn-ea"/>
              </a:rPr>
              <a:t>압력용기의 </a:t>
            </a:r>
            <a:r>
              <a:rPr lang="ko-KR" altLang="en-US" sz="1500" spc="-150" dirty="0">
                <a:latin typeface="+mn-ea"/>
              </a:rPr>
              <a:t>과도한 압력상승을 방지하기 위하여 설치하는 안전밸브</a:t>
            </a:r>
            <a:r>
              <a:rPr lang="en-US" altLang="ko-KR" sz="1500" spc="-150" dirty="0">
                <a:latin typeface="+mn-ea"/>
              </a:rPr>
              <a:t>, </a:t>
            </a:r>
            <a:r>
              <a:rPr lang="ko-KR" altLang="en-US" sz="1500" spc="-150" dirty="0">
                <a:latin typeface="+mn-ea"/>
              </a:rPr>
              <a:t>언로드 밸브 등의 장치</a:t>
            </a:r>
            <a:r>
              <a:rPr lang="en-US" altLang="ko-KR" sz="1500" spc="-150" dirty="0">
                <a:latin typeface="+mn-ea"/>
              </a:rPr>
              <a:t>)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739826" y="3610986"/>
            <a:ext cx="1864285" cy="2105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4000">
              <a:lnSpc>
                <a:spcPts val="2200"/>
              </a:lnSpc>
              <a:spcAft>
                <a:spcPts val="300"/>
              </a:spcAft>
            </a:pPr>
            <a:r>
              <a:rPr lang="ko-KR" altLang="en-US" sz="1500" b="1" spc="-150" dirty="0">
                <a:solidFill>
                  <a:srgbClr val="CE435F"/>
                </a:solidFill>
                <a:latin typeface="+mn-ea"/>
              </a:rPr>
              <a:t>금속절단기</a:t>
            </a:r>
            <a:endParaRPr lang="en-US" altLang="ko-KR" sz="1500" b="1" spc="-150" dirty="0">
              <a:solidFill>
                <a:srgbClr val="CE435F"/>
              </a:solidFill>
              <a:latin typeface="+mn-ea"/>
            </a:endParaRP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150" dirty="0">
                <a:latin typeface="+mn-ea"/>
              </a:rPr>
              <a:t>날접촉 </a:t>
            </a:r>
            <a:r>
              <a:rPr lang="ko-KR" altLang="en-US" sz="1500" spc="-150" dirty="0" smtClean="0">
                <a:latin typeface="+mn-ea"/>
              </a:rPr>
              <a:t>예방장치</a:t>
            </a:r>
            <a:r>
              <a:rPr lang="en-US" altLang="ko-KR" sz="1500" spc="-150" dirty="0" smtClean="0">
                <a:latin typeface="+mn-ea"/>
              </a:rPr>
              <a:t/>
            </a:r>
            <a:br>
              <a:rPr lang="en-US" altLang="ko-KR" sz="1500" spc="-150" dirty="0" smtClean="0">
                <a:latin typeface="+mn-ea"/>
              </a:rPr>
            </a:br>
            <a:r>
              <a:rPr lang="en-US" altLang="ko-KR" sz="1500" spc="-150" dirty="0" smtClean="0">
                <a:latin typeface="+mn-ea"/>
              </a:rPr>
              <a:t>(</a:t>
            </a:r>
            <a:r>
              <a:rPr lang="ko-KR" altLang="en-US" sz="1500" spc="-150" dirty="0">
                <a:latin typeface="+mn-ea"/>
              </a:rPr>
              <a:t>절단</a:t>
            </a:r>
            <a:r>
              <a:rPr lang="en-US" altLang="ko-KR" sz="1500" spc="-150" dirty="0">
                <a:latin typeface="+mn-ea"/>
              </a:rPr>
              <a:t> </a:t>
            </a:r>
            <a:r>
              <a:rPr lang="ko-KR" altLang="en-US" sz="1500" spc="-150" dirty="0">
                <a:latin typeface="+mn-ea"/>
              </a:rPr>
              <a:t>날 또는 비산물로부터 작업자를 보호하기 위해 설치된 보호덮개 등의 장치</a:t>
            </a:r>
            <a:r>
              <a:rPr lang="en-US" altLang="ko-KR" sz="1500" spc="-150" dirty="0">
                <a:latin typeface="+mn-ea"/>
              </a:rPr>
              <a:t>)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17926" y="229266"/>
            <a:ext cx="1439845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300" b="1" spc="-150" dirty="0" smtClean="0">
                <a:latin typeface="+mn-ea"/>
              </a:rPr>
              <a:t>안전하고 건강한 </a:t>
            </a:r>
            <a:endParaRPr lang="ko-KR" altLang="en-US" sz="1300" b="1" spc="-150" dirty="0">
              <a:latin typeface="+mn-ea"/>
            </a:endParaRPr>
          </a:p>
          <a:p>
            <a:r>
              <a:rPr lang="ko-KR" altLang="en-US" sz="1300" b="1" spc="-150" dirty="0">
                <a:latin typeface="+mn-ea"/>
              </a:rPr>
              <a:t>직장생활을 위한 가이드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97481" y="229266"/>
            <a:ext cx="37082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300" b="1" dirty="0" smtClean="0">
                <a:latin typeface="+mn-ea"/>
              </a:rPr>
              <a:t>2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272152" y="6131764"/>
            <a:ext cx="8528847" cy="466574"/>
            <a:chOff x="272152" y="6131764"/>
            <a:chExt cx="8528847" cy="466574"/>
          </a:xfrm>
        </p:grpSpPr>
        <p:sp>
          <p:nvSpPr>
            <p:cNvPr id="21" name="TextBox 20"/>
            <p:cNvSpPr txBox="1"/>
            <p:nvPr/>
          </p:nvSpPr>
          <p:spPr>
            <a:xfrm>
              <a:off x="272152" y="6305950"/>
              <a:ext cx="730272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288000"/>
              <a:r>
                <a:rPr lang="en-US" altLang="ko-KR" sz="1300" b="1" dirty="0" smtClean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20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	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안전보건 첫 걸음 신규 입사자를 위한 안전보건 가이드    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|    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공통</a:t>
              </a:r>
            </a:p>
          </p:txBody>
        </p:sp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671969" y="6131764"/>
              <a:ext cx="1129030" cy="373380"/>
            </a:xfrm>
            <a:prstGeom prst="rect">
              <a:avLst/>
            </a:prstGeom>
          </p:spPr>
        </p:pic>
      </p:grpSp>
      <p:sp>
        <p:nvSpPr>
          <p:cNvPr id="18" name="TextBox 17"/>
          <p:cNvSpPr txBox="1"/>
          <p:nvPr/>
        </p:nvSpPr>
        <p:spPr>
          <a:xfrm>
            <a:off x="568305" y="1575830"/>
            <a:ext cx="8232693" cy="3206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8000" indent="-288000">
              <a:lnSpc>
                <a:spcPts val="2500"/>
              </a:lnSpc>
              <a:spcAft>
                <a:spcPts val="600"/>
              </a:spcAft>
              <a:buFont typeface="Wingdings" pitchFamily="2" charset="2"/>
              <a:buChar char="v"/>
            </a:pPr>
            <a:r>
              <a:rPr lang="ko-KR" altLang="en-US" sz="2000" b="1" spc="-50" dirty="0">
                <a:solidFill>
                  <a:srgbClr val="CE435F"/>
                </a:solidFill>
                <a:latin typeface="+mn-ea"/>
              </a:rPr>
              <a:t>유해ㆍ위험 방지를 위하여 방호조치가 필요한 기계기구</a:t>
            </a:r>
          </a:p>
        </p:txBody>
      </p:sp>
    </p:spTree>
    <p:extLst>
      <p:ext uri="{BB962C8B-B14F-4D97-AF65-F5344CB8AC3E}">
        <p14:creationId xmlns:p14="http://schemas.microsoft.com/office/powerpoint/2010/main" val="17961609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01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44" y="2090337"/>
            <a:ext cx="1899746" cy="1352774"/>
          </a:xfrm>
          <a:prstGeom prst="rect">
            <a:avLst/>
          </a:prstGeom>
        </p:spPr>
      </p:pic>
      <p:pic>
        <p:nvPicPr>
          <p:cNvPr id="14" name="Picture 13" descr="020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7822" y="2210257"/>
            <a:ext cx="1794150" cy="1309728"/>
          </a:xfrm>
          <a:prstGeom prst="rect">
            <a:avLst/>
          </a:prstGeom>
        </p:spPr>
      </p:pic>
      <p:pic>
        <p:nvPicPr>
          <p:cNvPr id="15" name="Picture 14" descr="021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2416" y="2219104"/>
            <a:ext cx="1371506" cy="1245943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6350672" y="2210257"/>
            <a:ext cx="2253501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4000" indent="-144000">
              <a:lnSpc>
                <a:spcPts val="1800"/>
              </a:lnSpc>
              <a:buFont typeface="Arial"/>
              <a:buChar char="•"/>
            </a:pPr>
            <a:r>
              <a:rPr lang="ko-KR" altLang="en-US" sz="1300" spc="-150" dirty="0" smtClean="0">
                <a:solidFill>
                  <a:srgbClr val="CE435F"/>
                </a:solidFill>
                <a:latin typeface="+mn-ea"/>
              </a:rPr>
              <a:t>작동부분 </a:t>
            </a:r>
            <a:r>
              <a:rPr lang="ko-KR" altLang="en-US" sz="1300" spc="-150" dirty="0">
                <a:solidFill>
                  <a:srgbClr val="CE435F"/>
                </a:solidFill>
                <a:latin typeface="+mn-ea"/>
              </a:rPr>
              <a:t>돌기 부분은 묻힘형으로 하거나 덮개 설치</a:t>
            </a:r>
          </a:p>
          <a:p>
            <a:pPr marL="144000" indent="-144000">
              <a:lnSpc>
                <a:spcPts val="1800"/>
              </a:lnSpc>
              <a:buFont typeface="Arial"/>
              <a:buChar char="•"/>
            </a:pPr>
            <a:r>
              <a:rPr lang="ko-KR" altLang="en-US" sz="1300" spc="-150" dirty="0" smtClean="0">
                <a:solidFill>
                  <a:srgbClr val="CE435F"/>
                </a:solidFill>
                <a:latin typeface="+mn-ea"/>
              </a:rPr>
              <a:t>동력전달 </a:t>
            </a:r>
            <a:r>
              <a:rPr lang="ko-KR" altLang="en-US" sz="1300" spc="-150" dirty="0">
                <a:solidFill>
                  <a:srgbClr val="CE435F"/>
                </a:solidFill>
                <a:latin typeface="+mn-ea"/>
              </a:rPr>
              <a:t>및 속도전달 부분에는 덮개 또는 방호망 설치</a:t>
            </a:r>
          </a:p>
          <a:p>
            <a:pPr marL="144000" indent="-144000">
              <a:lnSpc>
                <a:spcPts val="1800"/>
              </a:lnSpc>
              <a:buFont typeface="Arial"/>
              <a:buChar char="•"/>
            </a:pPr>
            <a:r>
              <a:rPr lang="ko-KR" altLang="en-US" sz="1300" spc="-150" dirty="0" smtClean="0">
                <a:solidFill>
                  <a:srgbClr val="CE435F"/>
                </a:solidFill>
                <a:latin typeface="+mn-ea"/>
              </a:rPr>
              <a:t>회전기계의 </a:t>
            </a:r>
            <a:r>
              <a:rPr lang="ko-KR" altLang="en-US" sz="1300" spc="-150" dirty="0">
                <a:solidFill>
                  <a:srgbClr val="CE435F"/>
                </a:solidFill>
                <a:latin typeface="+mn-ea"/>
              </a:rPr>
              <a:t>물림점에 덮개 또는 울 설치</a:t>
            </a:r>
          </a:p>
          <a:p>
            <a:pPr marL="144000" indent="-144000">
              <a:lnSpc>
                <a:spcPts val="1800"/>
              </a:lnSpc>
              <a:buFont typeface="Arial"/>
              <a:buChar char="•"/>
            </a:pPr>
            <a:r>
              <a:rPr lang="ko-KR" altLang="en-US" sz="1300" spc="-150" dirty="0" smtClean="0">
                <a:solidFill>
                  <a:srgbClr val="CE435F"/>
                </a:solidFill>
                <a:latin typeface="+mn-ea"/>
              </a:rPr>
              <a:t>방호장치를 </a:t>
            </a:r>
            <a:r>
              <a:rPr lang="ko-KR" altLang="en-US" sz="1300" spc="-150" dirty="0">
                <a:solidFill>
                  <a:srgbClr val="CE435F"/>
                </a:solidFill>
                <a:latin typeface="+mn-ea"/>
              </a:rPr>
              <a:t>설치</a:t>
            </a:r>
          </a:p>
          <a:p>
            <a:pPr marL="144000" indent="-144000">
              <a:lnSpc>
                <a:spcPts val="1800"/>
              </a:lnSpc>
              <a:buFont typeface="Arial"/>
              <a:buChar char="•"/>
            </a:pPr>
            <a:r>
              <a:rPr lang="ko-KR" altLang="en-US" sz="1300" spc="-150" dirty="0" smtClean="0">
                <a:solidFill>
                  <a:srgbClr val="CE435F"/>
                </a:solidFill>
                <a:latin typeface="+mn-ea"/>
              </a:rPr>
              <a:t>방호조치가 </a:t>
            </a:r>
            <a:r>
              <a:rPr lang="ko-KR" altLang="en-US" sz="1300" spc="-150" dirty="0">
                <a:solidFill>
                  <a:srgbClr val="CE435F"/>
                </a:solidFill>
                <a:latin typeface="+mn-ea"/>
              </a:rPr>
              <a:t>정상적인 기능을 발휘할 수 있도록 상시 점검 및 정비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17926" y="229266"/>
            <a:ext cx="1439845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300" b="1" spc="-150" dirty="0" smtClean="0">
                <a:latin typeface="+mn-ea"/>
              </a:rPr>
              <a:t>안전하고 건강한 </a:t>
            </a:r>
            <a:endParaRPr lang="ko-KR" altLang="en-US" sz="1300" b="1" spc="-150" dirty="0">
              <a:latin typeface="+mn-ea"/>
            </a:endParaRPr>
          </a:p>
          <a:p>
            <a:r>
              <a:rPr lang="ko-KR" altLang="en-US" sz="1300" b="1" spc="-150" dirty="0">
                <a:latin typeface="+mn-ea"/>
              </a:rPr>
              <a:t>직장생활을 위한 가이드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97481" y="229266"/>
            <a:ext cx="37082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300" b="1" dirty="0" smtClean="0">
                <a:latin typeface="+mn-ea"/>
              </a:rPr>
              <a:t>2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272152" y="6131764"/>
            <a:ext cx="8528847" cy="466574"/>
            <a:chOff x="272152" y="6131764"/>
            <a:chExt cx="8528847" cy="466574"/>
          </a:xfrm>
        </p:grpSpPr>
        <p:sp>
          <p:nvSpPr>
            <p:cNvPr id="21" name="TextBox 20"/>
            <p:cNvSpPr txBox="1"/>
            <p:nvPr/>
          </p:nvSpPr>
          <p:spPr>
            <a:xfrm>
              <a:off x="272152" y="6305950"/>
              <a:ext cx="730272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288000"/>
              <a:r>
                <a:rPr lang="en-US" altLang="ko-KR" sz="1300" b="1" dirty="0" smtClean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21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	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안전보건 첫 걸음 신규 입사자를 위한 안전보건 가이드    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|    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공통</a:t>
              </a:r>
            </a:p>
          </p:txBody>
        </p:sp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671969" y="6131764"/>
              <a:ext cx="1129030" cy="373380"/>
            </a:xfrm>
            <a:prstGeom prst="rect">
              <a:avLst/>
            </a:prstGeom>
          </p:spPr>
        </p:pic>
      </p:grpSp>
      <p:sp>
        <p:nvSpPr>
          <p:cNvPr id="16" name="TextBox 15"/>
          <p:cNvSpPr txBox="1"/>
          <p:nvPr/>
        </p:nvSpPr>
        <p:spPr>
          <a:xfrm>
            <a:off x="1922320" y="180673"/>
            <a:ext cx="7221680" cy="6001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3300" b="1" spc="-1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유해 </a:t>
            </a:r>
            <a:r>
              <a:rPr lang="en-US" altLang="ko-KR" sz="3300" b="1" spc="-1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· </a:t>
            </a:r>
            <a:r>
              <a:rPr lang="ko-KR" altLang="en-US" sz="3300" b="1" spc="-1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위험기계기구 </a:t>
            </a:r>
            <a:r>
              <a:rPr lang="ko-KR" altLang="en-US" sz="3300" b="1" spc="-1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방호조치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8305" y="1575830"/>
            <a:ext cx="8232693" cy="3206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8000" indent="-288000">
              <a:lnSpc>
                <a:spcPts val="2500"/>
              </a:lnSpc>
              <a:spcAft>
                <a:spcPts val="600"/>
              </a:spcAft>
              <a:buFont typeface="Wingdings" pitchFamily="2" charset="2"/>
              <a:buChar char="v"/>
            </a:pPr>
            <a:r>
              <a:rPr lang="ko-KR" altLang="en-US" sz="2000" b="1" spc="-50" dirty="0">
                <a:solidFill>
                  <a:srgbClr val="CE435F"/>
                </a:solidFill>
                <a:latin typeface="+mn-ea"/>
              </a:rPr>
              <a:t>유해ㆍ위험 방지를 위하여 방호조치가 필요한 기계기구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37749" y="3610986"/>
            <a:ext cx="1864285" cy="15414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4000">
              <a:lnSpc>
                <a:spcPts val="2200"/>
              </a:lnSpc>
              <a:spcAft>
                <a:spcPts val="300"/>
              </a:spcAft>
            </a:pPr>
            <a:r>
              <a:rPr lang="ko-KR" altLang="en-US" sz="1500" b="1" spc="-150" dirty="0">
                <a:solidFill>
                  <a:srgbClr val="CE435F"/>
                </a:solidFill>
                <a:latin typeface="+mn-ea"/>
              </a:rPr>
              <a:t>지게차</a:t>
            </a:r>
            <a:endParaRPr lang="en-US" altLang="ko-KR" sz="1500" b="1" spc="-150" dirty="0">
              <a:solidFill>
                <a:srgbClr val="CE435F"/>
              </a:solidFill>
              <a:latin typeface="+mn-ea"/>
            </a:endParaRP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150" dirty="0">
                <a:latin typeface="+mn-ea"/>
              </a:rPr>
              <a:t>헤드가드</a:t>
            </a:r>
            <a:r>
              <a:rPr lang="en-US" altLang="ko-KR" sz="1500" spc="-150" dirty="0">
                <a:latin typeface="+mn-ea"/>
              </a:rPr>
              <a:t>, </a:t>
            </a:r>
            <a:r>
              <a:rPr lang="ko-KR" altLang="en-US" sz="1500" spc="-150" dirty="0">
                <a:latin typeface="+mn-ea"/>
              </a:rPr>
              <a:t>백레스트</a:t>
            </a:r>
            <a:r>
              <a:rPr lang="en-US" altLang="ko-KR" sz="1500" spc="-150" dirty="0">
                <a:latin typeface="+mn-ea"/>
              </a:rPr>
              <a:t>(</a:t>
            </a:r>
            <a:r>
              <a:rPr lang="en-US" altLang="ko-KR" sz="1500" dirty="0">
                <a:latin typeface="+mn-ea"/>
              </a:rPr>
              <a:t>backrest</a:t>
            </a:r>
            <a:r>
              <a:rPr lang="en-US" altLang="ko-KR" sz="1500" spc="-150" dirty="0">
                <a:latin typeface="+mn-ea"/>
              </a:rPr>
              <a:t>), </a:t>
            </a:r>
            <a:r>
              <a:rPr lang="ko-KR" altLang="en-US" sz="1500" spc="-150" dirty="0">
                <a:latin typeface="+mn-ea"/>
              </a:rPr>
              <a:t>전조등</a:t>
            </a:r>
            <a:r>
              <a:rPr lang="en-US" altLang="ko-KR" sz="1500" spc="-150" dirty="0">
                <a:latin typeface="+mn-ea"/>
              </a:rPr>
              <a:t>, </a:t>
            </a:r>
            <a:r>
              <a:rPr lang="ko-KR" altLang="en-US" sz="1500" spc="-150" dirty="0">
                <a:latin typeface="+mn-ea"/>
              </a:rPr>
              <a:t>후미등</a:t>
            </a:r>
            <a:r>
              <a:rPr lang="en-US" altLang="ko-KR" sz="1500" spc="-150" dirty="0">
                <a:latin typeface="+mn-ea"/>
              </a:rPr>
              <a:t>, </a:t>
            </a:r>
            <a:r>
              <a:rPr lang="ko-KR" altLang="en-US" sz="1500" spc="-150" dirty="0">
                <a:latin typeface="+mn-ea"/>
              </a:rPr>
              <a:t>안전벨트</a:t>
            </a:r>
            <a:endParaRPr lang="en-US" altLang="ko-KR" sz="1500" spc="-150" dirty="0">
              <a:latin typeface="+mn-ea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506884" y="3610986"/>
            <a:ext cx="3677037" cy="1951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4000" lvl="0">
              <a:lnSpc>
                <a:spcPts val="2200"/>
              </a:lnSpc>
              <a:spcAft>
                <a:spcPts val="300"/>
              </a:spcAft>
            </a:pPr>
            <a:r>
              <a:rPr lang="ko-KR" altLang="en-US" sz="1500" b="1" spc="-150" dirty="0">
                <a:solidFill>
                  <a:srgbClr val="CE435F"/>
                </a:solidFill>
                <a:latin typeface="맑은 고딕"/>
              </a:rPr>
              <a:t>포장기계</a:t>
            </a:r>
            <a:r>
              <a:rPr lang="en-US" altLang="ko-KR" sz="1500" b="1" spc="-150" dirty="0">
                <a:solidFill>
                  <a:srgbClr val="CE435F"/>
                </a:solidFill>
                <a:latin typeface="맑은 고딕"/>
              </a:rPr>
              <a:t> </a:t>
            </a:r>
          </a:p>
          <a:p>
            <a:pPr lvl="0">
              <a:lnSpc>
                <a:spcPts val="2200"/>
              </a:lnSpc>
            </a:pPr>
            <a:r>
              <a:rPr lang="en-US" altLang="ko-KR" sz="1500" spc="-150" dirty="0">
                <a:solidFill>
                  <a:prstClr val="black"/>
                </a:solidFill>
                <a:latin typeface="맑은 고딕"/>
              </a:rPr>
              <a:t>① </a:t>
            </a:r>
            <a:r>
              <a:rPr lang="ko-KR" altLang="en-US" sz="1500" spc="-150" dirty="0">
                <a:solidFill>
                  <a:prstClr val="black"/>
                </a:solidFill>
                <a:latin typeface="맑은 고딕"/>
              </a:rPr>
              <a:t>진공포장기</a:t>
            </a:r>
            <a:r>
              <a:rPr lang="en-US" altLang="ko-KR" sz="1500" spc="-150" dirty="0">
                <a:solidFill>
                  <a:prstClr val="black"/>
                </a:solidFill>
                <a:latin typeface="맑은 고딕"/>
              </a:rPr>
              <a:t> ② </a:t>
            </a:r>
            <a:r>
              <a:rPr lang="ko-KR" altLang="en-US" sz="1500" spc="-150" dirty="0">
                <a:solidFill>
                  <a:prstClr val="black"/>
                </a:solidFill>
                <a:latin typeface="맑은 고딕"/>
              </a:rPr>
              <a:t>랩핑기</a:t>
            </a:r>
            <a:endParaRPr lang="en-US" altLang="ko-KR" sz="1500" spc="-150" dirty="0">
              <a:solidFill>
                <a:prstClr val="black"/>
              </a:solidFill>
              <a:latin typeface="맑은 고딕"/>
            </a:endParaRPr>
          </a:p>
          <a:p>
            <a:pPr marL="144000" lvl="0" indent="-144000">
              <a:lnSpc>
                <a:spcPts val="2200"/>
              </a:lnSpc>
              <a:spcAft>
                <a:spcPts val="300"/>
              </a:spcAft>
              <a:buFont typeface="Arial"/>
              <a:buChar char="•"/>
            </a:pPr>
            <a:r>
              <a:rPr lang="ko-KR" altLang="en-US" sz="1500" spc="-150" dirty="0">
                <a:solidFill>
                  <a:prstClr val="black"/>
                </a:solidFill>
                <a:latin typeface="맑은 고딕"/>
              </a:rPr>
              <a:t>구동부 방호 연동장치</a:t>
            </a:r>
            <a:r>
              <a:rPr lang="en-US" altLang="ko-KR" sz="1500" spc="-150" dirty="0">
                <a:solidFill>
                  <a:prstClr val="black"/>
                </a:solidFill>
                <a:latin typeface="맑은 고딕"/>
              </a:rPr>
              <a:t>, </a:t>
            </a:r>
            <a:r>
              <a:rPr lang="ko-KR" altLang="en-US" sz="1500" spc="-150" dirty="0">
                <a:solidFill>
                  <a:prstClr val="black"/>
                </a:solidFill>
                <a:latin typeface="맑은 고딕"/>
              </a:rPr>
              <a:t>고정식 방호가드 </a:t>
            </a:r>
            <a:r>
              <a:rPr lang="en-US" altLang="ko-KR" sz="1500" spc="-150" dirty="0">
                <a:solidFill>
                  <a:prstClr val="black"/>
                </a:solidFill>
                <a:latin typeface="맑은 고딕"/>
              </a:rPr>
              <a:t/>
            </a:r>
            <a:br>
              <a:rPr lang="en-US" altLang="ko-KR" sz="1500" spc="-150" dirty="0">
                <a:solidFill>
                  <a:prstClr val="black"/>
                </a:solidFill>
                <a:latin typeface="맑은 고딕"/>
              </a:rPr>
            </a:br>
            <a:r>
              <a:rPr lang="en-US" altLang="ko-KR" sz="1500" spc="-150" dirty="0">
                <a:solidFill>
                  <a:prstClr val="black"/>
                </a:solidFill>
                <a:latin typeface="맑은 고딕"/>
              </a:rPr>
              <a:t>(</a:t>
            </a:r>
            <a:r>
              <a:rPr lang="ko-KR" altLang="en-US" sz="1500" spc="-150" dirty="0">
                <a:solidFill>
                  <a:prstClr val="black"/>
                </a:solidFill>
                <a:latin typeface="맑은 고딕"/>
              </a:rPr>
              <a:t>연동회로의 구성이 곤란한 부위</a:t>
            </a:r>
            <a:r>
              <a:rPr lang="en-US" altLang="ko-KR" sz="1500" spc="-150" dirty="0">
                <a:solidFill>
                  <a:prstClr val="black"/>
                </a:solidFill>
                <a:latin typeface="맑은 고딕"/>
              </a:rPr>
              <a:t>)</a:t>
            </a:r>
          </a:p>
          <a:p>
            <a:pPr marL="144000" lvl="0" indent="-144000">
              <a:lnSpc>
                <a:spcPts val="1700"/>
              </a:lnSpc>
            </a:pPr>
            <a:r>
              <a:rPr lang="en-US" altLang="ko-KR" sz="1100" spc="-100" dirty="0">
                <a:solidFill>
                  <a:prstClr val="black">
                    <a:lumMod val="50000"/>
                    <a:lumOff val="50000"/>
                  </a:prstClr>
                </a:solidFill>
                <a:latin typeface="맑은 고딕"/>
              </a:rPr>
              <a:t>※	</a:t>
            </a:r>
            <a:r>
              <a:rPr lang="ko-KR" altLang="en-US" sz="1100" spc="-100" dirty="0">
                <a:solidFill>
                  <a:prstClr val="black">
                    <a:lumMod val="50000"/>
                    <a:lumOff val="50000"/>
                  </a:prstClr>
                </a:solidFill>
                <a:latin typeface="맑은 고딕"/>
              </a:rPr>
              <a:t>구동부 방호 연동장치 </a:t>
            </a:r>
            <a:r>
              <a:rPr lang="en-US" altLang="ko-KR" sz="1100" spc="-100" dirty="0">
                <a:solidFill>
                  <a:prstClr val="black">
                    <a:lumMod val="50000"/>
                    <a:lumOff val="50000"/>
                  </a:prstClr>
                </a:solidFill>
                <a:latin typeface="맑은 고딕"/>
              </a:rPr>
              <a:t>: </a:t>
            </a:r>
            <a:r>
              <a:rPr lang="ko-KR" altLang="en-US" sz="1100" spc="-100" dirty="0">
                <a:solidFill>
                  <a:prstClr val="black">
                    <a:lumMod val="50000"/>
                    <a:lumOff val="50000"/>
                  </a:prstClr>
                </a:solidFill>
                <a:latin typeface="맑은 고딕"/>
              </a:rPr>
              <a:t>기계 구동부에 설치되는 방호장치 등이 개방 시 작동정지</a:t>
            </a:r>
            <a:r>
              <a:rPr lang="en-US" altLang="ko-KR" sz="1100" spc="-100" dirty="0">
                <a:solidFill>
                  <a:prstClr val="black">
                    <a:lumMod val="50000"/>
                    <a:lumOff val="50000"/>
                  </a:prstClr>
                </a:solidFill>
                <a:latin typeface="맑은 고딕"/>
              </a:rPr>
              <a:t>, </a:t>
            </a:r>
            <a:r>
              <a:rPr lang="ko-KR" altLang="en-US" sz="1100" spc="-100" dirty="0">
                <a:solidFill>
                  <a:prstClr val="black">
                    <a:lumMod val="50000"/>
                    <a:lumOff val="50000"/>
                  </a:prstClr>
                </a:solidFill>
                <a:latin typeface="맑은 고딕"/>
              </a:rPr>
              <a:t>닫힌 상태에서 작동되도록 상호 연결하는 것</a:t>
            </a:r>
          </a:p>
        </p:txBody>
      </p:sp>
    </p:spTree>
    <p:extLst>
      <p:ext uri="{BB962C8B-B14F-4D97-AF65-F5344CB8AC3E}">
        <p14:creationId xmlns:p14="http://schemas.microsoft.com/office/powerpoint/2010/main" val="3080129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23-1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170"/>
          <a:stretch/>
        </p:blipFill>
        <p:spPr>
          <a:xfrm>
            <a:off x="550818" y="3478352"/>
            <a:ext cx="6758940" cy="268271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922320" y="180673"/>
            <a:ext cx="7221680" cy="6001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3300" b="1" spc="-1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유해 </a:t>
            </a:r>
            <a:r>
              <a:rPr lang="en-US" altLang="ko-KR" sz="3300" b="1" spc="-1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· </a:t>
            </a:r>
            <a:r>
              <a:rPr lang="ko-KR" altLang="en-US" sz="3300" b="1" spc="-1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위험기계기구 </a:t>
            </a:r>
            <a:r>
              <a:rPr lang="ko-KR" altLang="en-US" sz="3300" b="1" spc="-1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방호조치</a:t>
            </a:r>
          </a:p>
        </p:txBody>
      </p:sp>
      <p:sp>
        <p:nvSpPr>
          <p:cNvPr id="9" name="Rectangle 8"/>
          <p:cNvSpPr/>
          <p:nvPr/>
        </p:nvSpPr>
        <p:spPr>
          <a:xfrm>
            <a:off x="417926" y="229266"/>
            <a:ext cx="1439845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300" b="1" spc="-150" dirty="0" smtClean="0">
                <a:latin typeface="+mn-ea"/>
              </a:rPr>
              <a:t>안전하고 건강한 </a:t>
            </a:r>
            <a:endParaRPr lang="ko-KR" altLang="en-US" sz="1300" b="1" spc="-150" dirty="0">
              <a:latin typeface="+mn-ea"/>
            </a:endParaRPr>
          </a:p>
          <a:p>
            <a:r>
              <a:rPr lang="ko-KR" altLang="en-US" sz="1300" b="1" spc="-150" dirty="0">
                <a:latin typeface="+mn-ea"/>
              </a:rPr>
              <a:t>직장생활을 위한 가이드</a:t>
            </a:r>
          </a:p>
        </p:txBody>
      </p:sp>
      <p:sp>
        <p:nvSpPr>
          <p:cNvPr id="10" name="Rectangle 9"/>
          <p:cNvSpPr/>
          <p:nvPr/>
        </p:nvSpPr>
        <p:spPr>
          <a:xfrm>
            <a:off x="197481" y="229266"/>
            <a:ext cx="37082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300" b="1" dirty="0" smtClean="0">
                <a:latin typeface="+mn-ea"/>
              </a:rPr>
              <a:t>2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272152" y="6131764"/>
            <a:ext cx="8528847" cy="466574"/>
            <a:chOff x="272152" y="6131764"/>
            <a:chExt cx="8528847" cy="466574"/>
          </a:xfrm>
        </p:grpSpPr>
        <p:sp>
          <p:nvSpPr>
            <p:cNvPr id="13" name="TextBox 12"/>
            <p:cNvSpPr txBox="1"/>
            <p:nvPr/>
          </p:nvSpPr>
          <p:spPr>
            <a:xfrm>
              <a:off x="272152" y="6305950"/>
              <a:ext cx="730272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288000"/>
              <a:r>
                <a:rPr lang="en-US" altLang="ko-KR" sz="1300" b="1" dirty="0" smtClean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22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	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안전보건 첫 걸음 신규 입사자를 위한 안전보건 가이드    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|    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공통</a:t>
              </a:r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71969" y="6131764"/>
              <a:ext cx="1129030" cy="373380"/>
            </a:xfrm>
            <a:prstGeom prst="rect">
              <a:avLst/>
            </a:prstGeom>
          </p:spPr>
        </p:pic>
      </p:grpSp>
      <p:sp>
        <p:nvSpPr>
          <p:cNvPr id="15" name="TextBox 14"/>
          <p:cNvSpPr txBox="1"/>
          <p:nvPr/>
        </p:nvSpPr>
        <p:spPr>
          <a:xfrm>
            <a:off x="715708" y="1967172"/>
            <a:ext cx="7782850" cy="14106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방호장치는 제거한다던가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마음대로 위치를 변경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개조를 해서는 안된다</a:t>
            </a:r>
            <a:r>
              <a:rPr lang="en-US" altLang="ko-KR" sz="1500" spc="-50" dirty="0">
                <a:latin typeface="+mn-ea"/>
              </a:rPr>
              <a:t>.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방호장치를 사용하는 것이 아무래도 불편한 경우에는 감독자에게 보고해 그의 지도를 받는다</a:t>
            </a:r>
            <a:r>
              <a:rPr lang="en-US" altLang="ko-KR" sz="1500" spc="-50" dirty="0">
                <a:latin typeface="+mn-ea"/>
              </a:rPr>
              <a:t>.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절대로 마음대로 제거하는 등의 행위를 해서는 안된다</a:t>
            </a:r>
            <a:r>
              <a:rPr lang="en-US" altLang="ko-KR" sz="1500" spc="-50" dirty="0">
                <a:latin typeface="+mn-ea"/>
              </a:rPr>
              <a:t>.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방호장치가 망가지거나 고장난 경우에는 즉시 감독자에게 보고를 하고 지시를 받는다</a:t>
            </a:r>
            <a:r>
              <a:rPr lang="en-US" altLang="ko-KR" sz="1500" spc="-50" dirty="0">
                <a:latin typeface="+mn-ea"/>
              </a:rPr>
              <a:t>.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방호장치를 마련하고 싶은 것이 있다면 감독자에게 보고한다</a:t>
            </a:r>
            <a:r>
              <a:rPr lang="en-US" altLang="ko-KR" sz="1500" spc="-50" dirty="0">
                <a:latin typeface="+mn-ea"/>
              </a:rPr>
              <a:t>.</a:t>
            </a:r>
            <a:endParaRPr lang="ko-KR" altLang="en-US" sz="1500" spc="-50" dirty="0">
              <a:latin typeface="+mn-e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68305" y="1575830"/>
            <a:ext cx="8232693" cy="2821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8000" indent="-288000">
              <a:lnSpc>
                <a:spcPts val="2200"/>
              </a:lnSpc>
              <a:buFont typeface="Wingdings" pitchFamily="2" charset="2"/>
              <a:buChar char="v"/>
            </a:pPr>
            <a:r>
              <a:rPr lang="ko-KR" altLang="en-US" sz="2000" b="1" spc="-50" dirty="0">
                <a:solidFill>
                  <a:srgbClr val="CE435F"/>
                </a:solidFill>
                <a:latin typeface="+mn-ea"/>
              </a:rPr>
              <a:t>방호장치 사용상의 주의사항</a:t>
            </a:r>
          </a:p>
        </p:txBody>
      </p:sp>
    </p:spTree>
    <p:extLst>
      <p:ext uri="{BB962C8B-B14F-4D97-AF65-F5344CB8AC3E}">
        <p14:creationId xmlns:p14="http://schemas.microsoft.com/office/powerpoint/2010/main" val="12918580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417926" y="229266"/>
            <a:ext cx="1439845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300" b="1" spc="-150" dirty="0" smtClean="0">
                <a:latin typeface="+mn-ea"/>
              </a:rPr>
              <a:t>안전하고 건강한 </a:t>
            </a:r>
            <a:endParaRPr lang="ko-KR" altLang="en-US" sz="1300" b="1" spc="-150" dirty="0">
              <a:latin typeface="+mn-ea"/>
            </a:endParaRPr>
          </a:p>
          <a:p>
            <a:r>
              <a:rPr lang="ko-KR" altLang="en-US" sz="1300" b="1" spc="-150" dirty="0">
                <a:latin typeface="+mn-ea"/>
              </a:rPr>
              <a:t>직장생활을 위한 가이드</a:t>
            </a:r>
          </a:p>
        </p:txBody>
      </p:sp>
      <p:sp>
        <p:nvSpPr>
          <p:cNvPr id="10" name="Rectangle 9"/>
          <p:cNvSpPr/>
          <p:nvPr/>
        </p:nvSpPr>
        <p:spPr>
          <a:xfrm>
            <a:off x="197481" y="229266"/>
            <a:ext cx="37082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300" b="1" dirty="0" smtClean="0">
                <a:latin typeface="+mn-ea"/>
              </a:rPr>
              <a:t>2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272152" y="6131764"/>
            <a:ext cx="8528847" cy="466574"/>
            <a:chOff x="272152" y="6131764"/>
            <a:chExt cx="8528847" cy="466574"/>
          </a:xfrm>
        </p:grpSpPr>
        <p:sp>
          <p:nvSpPr>
            <p:cNvPr id="13" name="TextBox 12"/>
            <p:cNvSpPr txBox="1"/>
            <p:nvPr/>
          </p:nvSpPr>
          <p:spPr>
            <a:xfrm>
              <a:off x="272152" y="6305950"/>
              <a:ext cx="730272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288000"/>
              <a:r>
                <a:rPr lang="en-US" altLang="ko-KR" sz="1300" b="1" dirty="0" smtClean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23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	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안전보건 첫 걸음 신규 입사자를 위한 안전보건 가이드    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|    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공통</a:t>
              </a:r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71969" y="6131764"/>
              <a:ext cx="1129030" cy="373380"/>
            </a:xfrm>
            <a:prstGeom prst="rect">
              <a:avLst/>
            </a:prstGeom>
          </p:spPr>
        </p:pic>
      </p:grpSp>
      <p:pic>
        <p:nvPicPr>
          <p:cNvPr id="15" name="Picture 14" descr="23-1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66" b="26182"/>
          <a:stretch/>
        </p:blipFill>
        <p:spPr>
          <a:xfrm>
            <a:off x="604944" y="1514737"/>
            <a:ext cx="6758940" cy="4326002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922320" y="180673"/>
            <a:ext cx="7221680" cy="6001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3300" b="1" spc="-1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유해 </a:t>
            </a:r>
            <a:r>
              <a:rPr lang="en-US" altLang="ko-KR" sz="3300" b="1" spc="-1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· </a:t>
            </a:r>
            <a:r>
              <a:rPr lang="ko-KR" altLang="en-US" sz="3300" b="1" spc="-1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위험기계기구 </a:t>
            </a:r>
            <a:r>
              <a:rPr lang="ko-KR" altLang="en-US" sz="3300" b="1" spc="-1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방호조치</a:t>
            </a:r>
          </a:p>
        </p:txBody>
      </p:sp>
    </p:spTree>
    <p:extLst>
      <p:ext uri="{BB962C8B-B14F-4D97-AF65-F5344CB8AC3E}">
        <p14:creationId xmlns:p14="http://schemas.microsoft.com/office/powerpoint/2010/main" val="21901339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922320" y="180673"/>
            <a:ext cx="7221680" cy="6001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3300" b="1" spc="-1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유해 </a:t>
            </a:r>
            <a:r>
              <a:rPr lang="en-US" altLang="ko-KR" sz="3300" b="1" spc="-1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· </a:t>
            </a:r>
            <a:r>
              <a:rPr lang="ko-KR" altLang="en-US" sz="3300" b="1" spc="-1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위험기계기구 </a:t>
            </a:r>
            <a:r>
              <a:rPr lang="ko-KR" altLang="en-US" sz="3300" b="1" spc="-1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방호조치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33508" y="5299168"/>
            <a:ext cx="207845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1800"/>
              </a:lnSpc>
            </a:pPr>
            <a:r>
              <a:rPr lang="ko-KR" altLang="en-US" sz="1300" b="1" spc="-100" dirty="0">
                <a:solidFill>
                  <a:srgbClr val="CE435F"/>
                </a:solidFill>
                <a:latin typeface="맑은 고딕"/>
              </a:rPr>
              <a:t>프레스 </a:t>
            </a:r>
            <a:r>
              <a:rPr lang="en-US" altLang="ko-KR" sz="1300" b="1" spc="-100" dirty="0">
                <a:solidFill>
                  <a:srgbClr val="CE435F"/>
                </a:solidFill>
                <a:latin typeface="맑은 고딕"/>
              </a:rPr>
              <a:t>· </a:t>
            </a:r>
            <a:r>
              <a:rPr lang="ko-KR" altLang="en-US" sz="1300" b="1" spc="-100" dirty="0" smtClean="0">
                <a:solidFill>
                  <a:srgbClr val="CE435F"/>
                </a:solidFill>
                <a:latin typeface="맑은 고딕"/>
              </a:rPr>
              <a:t>전단기</a:t>
            </a:r>
            <a:endParaRPr lang="en-US" altLang="ko-KR" sz="1300" b="1" spc="-100" dirty="0">
              <a:solidFill>
                <a:srgbClr val="CE435F"/>
              </a:solidFill>
              <a:latin typeface="맑은 고딕"/>
            </a:endParaRPr>
          </a:p>
          <a:p>
            <a:pPr lvl="0" algn="ctr">
              <a:lnSpc>
                <a:spcPts val="1800"/>
              </a:lnSpc>
            </a:pPr>
            <a:r>
              <a:rPr lang="en-US" altLang="ko-KR" sz="1300" spc="-100" dirty="0">
                <a:solidFill>
                  <a:prstClr val="black"/>
                </a:solidFill>
                <a:latin typeface="맑은 고딕"/>
              </a:rPr>
              <a:t>(</a:t>
            </a:r>
            <a:r>
              <a:rPr lang="ko-KR" altLang="en-US" sz="1300" spc="-100" dirty="0">
                <a:solidFill>
                  <a:prstClr val="black"/>
                </a:solidFill>
                <a:latin typeface="맑은 고딕"/>
              </a:rPr>
              <a:t>광전자식 안전장치 </a:t>
            </a:r>
            <a:r>
              <a:rPr lang="ko-KR" altLang="en-US" sz="1300" spc="-100" dirty="0" smtClean="0">
                <a:solidFill>
                  <a:prstClr val="black"/>
                </a:solidFill>
                <a:latin typeface="맑은 고딕"/>
              </a:rPr>
              <a:t>등</a:t>
            </a:r>
            <a:r>
              <a:rPr lang="en-US" altLang="ko-KR" sz="1300" spc="-100" dirty="0" smtClean="0">
                <a:solidFill>
                  <a:prstClr val="black"/>
                </a:solidFill>
                <a:latin typeface="맑은 고딕"/>
              </a:rPr>
              <a:t> </a:t>
            </a:r>
            <a:r>
              <a:rPr lang="ko-KR" altLang="en-US" sz="1300" spc="-100" dirty="0" smtClean="0">
                <a:solidFill>
                  <a:prstClr val="black"/>
                </a:solidFill>
                <a:latin typeface="맑은 고딕"/>
              </a:rPr>
              <a:t>방호장치</a:t>
            </a:r>
            <a:r>
              <a:rPr lang="en-US" altLang="ko-KR" sz="1300" spc="-100" dirty="0">
                <a:solidFill>
                  <a:prstClr val="black"/>
                </a:solidFill>
                <a:latin typeface="맑은 고딕"/>
              </a:rPr>
              <a:t>)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515174" y="5299168"/>
            <a:ext cx="1911909" cy="7797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1800"/>
              </a:lnSpc>
            </a:pPr>
            <a:r>
              <a:rPr lang="ko-KR" altLang="en-US" sz="1300" b="1" spc="-100" dirty="0">
                <a:solidFill>
                  <a:srgbClr val="CE435F"/>
                </a:solidFill>
                <a:latin typeface="맑은 고딕"/>
              </a:rPr>
              <a:t>아세틸렌 </a:t>
            </a:r>
            <a:r>
              <a:rPr lang="ko-KR" altLang="en-US" sz="1300" b="1" spc="-100" dirty="0" smtClean="0">
                <a:solidFill>
                  <a:srgbClr val="CE435F"/>
                </a:solidFill>
                <a:latin typeface="맑은 고딕"/>
              </a:rPr>
              <a:t>또는</a:t>
            </a:r>
            <a:r>
              <a:rPr lang="en-US" altLang="ko-KR" sz="1300" b="1" spc="-100" dirty="0" smtClean="0">
                <a:solidFill>
                  <a:srgbClr val="CE435F"/>
                </a:solidFill>
                <a:latin typeface="맑은 고딕"/>
              </a:rPr>
              <a:t> </a:t>
            </a:r>
            <a:br>
              <a:rPr lang="en-US" altLang="ko-KR" sz="1300" b="1" spc="-100" dirty="0" smtClean="0">
                <a:solidFill>
                  <a:srgbClr val="CE435F"/>
                </a:solidFill>
                <a:latin typeface="맑은 고딕"/>
              </a:rPr>
            </a:br>
            <a:r>
              <a:rPr lang="ko-KR" altLang="en-US" sz="1300" b="1" spc="-100" dirty="0" smtClean="0">
                <a:solidFill>
                  <a:srgbClr val="CE435F"/>
                </a:solidFill>
                <a:latin typeface="맑은 고딕"/>
              </a:rPr>
              <a:t>가스집합용접장치</a:t>
            </a:r>
            <a:endParaRPr lang="en-US" altLang="ko-KR" sz="1300" b="1" spc="-100" dirty="0" smtClean="0">
              <a:solidFill>
                <a:srgbClr val="CE435F"/>
              </a:solidFill>
              <a:latin typeface="맑은 고딕"/>
            </a:endParaRPr>
          </a:p>
          <a:p>
            <a:pPr lvl="0" algn="ctr">
              <a:lnSpc>
                <a:spcPts val="1800"/>
              </a:lnSpc>
            </a:pPr>
            <a:r>
              <a:rPr lang="en-US" altLang="ko-KR" sz="1300" spc="-100" dirty="0">
                <a:solidFill>
                  <a:prstClr val="black"/>
                </a:solidFill>
                <a:latin typeface="맑은 고딕"/>
              </a:rPr>
              <a:t>(</a:t>
            </a:r>
            <a:r>
              <a:rPr lang="ko-KR" altLang="en-US" sz="1300" spc="-100" dirty="0">
                <a:solidFill>
                  <a:prstClr val="black"/>
                </a:solidFill>
                <a:latin typeface="맑은 고딕"/>
              </a:rPr>
              <a:t>안전기</a:t>
            </a:r>
            <a:r>
              <a:rPr lang="en-US" altLang="ko-KR" sz="1300" spc="-100" dirty="0">
                <a:solidFill>
                  <a:prstClr val="black"/>
                </a:solidFill>
                <a:latin typeface="맑은 고딕"/>
              </a:rPr>
              <a:t>)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043649" y="5299168"/>
            <a:ext cx="2082629" cy="7797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1800"/>
              </a:lnSpc>
            </a:pPr>
            <a:r>
              <a:rPr lang="ko-KR" altLang="en-US" sz="1300" b="1" spc="-100" dirty="0">
                <a:solidFill>
                  <a:srgbClr val="CE435F"/>
                </a:solidFill>
                <a:latin typeface="맑은 고딕"/>
              </a:rPr>
              <a:t>폭발위험 </a:t>
            </a:r>
            <a:r>
              <a:rPr lang="ko-KR" altLang="en-US" sz="1300" b="1" spc="-100" dirty="0" smtClean="0">
                <a:solidFill>
                  <a:srgbClr val="CE435F"/>
                </a:solidFill>
                <a:latin typeface="맑은 고딕"/>
              </a:rPr>
              <a:t>장소에서의</a:t>
            </a:r>
            <a:r>
              <a:rPr lang="en-US" altLang="ko-KR" sz="1300" b="1" spc="-100" dirty="0" smtClean="0">
                <a:solidFill>
                  <a:srgbClr val="CE435F"/>
                </a:solidFill>
                <a:latin typeface="맑은 고딕"/>
              </a:rPr>
              <a:t> </a:t>
            </a:r>
            <a:br>
              <a:rPr lang="en-US" altLang="ko-KR" sz="1300" b="1" spc="-100" dirty="0" smtClean="0">
                <a:solidFill>
                  <a:srgbClr val="CE435F"/>
                </a:solidFill>
                <a:latin typeface="맑은 고딕"/>
              </a:rPr>
            </a:br>
            <a:r>
              <a:rPr lang="ko-KR" altLang="en-US" sz="1300" b="1" spc="-100" dirty="0">
                <a:solidFill>
                  <a:srgbClr val="CE435F"/>
                </a:solidFill>
                <a:latin typeface="맑은 고딕"/>
              </a:rPr>
              <a:t>전기기계 </a:t>
            </a:r>
            <a:r>
              <a:rPr lang="en-US" altLang="ko-KR" sz="1300" b="1" spc="-100" dirty="0">
                <a:solidFill>
                  <a:srgbClr val="CE435F"/>
                </a:solidFill>
                <a:latin typeface="맑은 고딕"/>
              </a:rPr>
              <a:t>· </a:t>
            </a:r>
            <a:r>
              <a:rPr lang="ko-KR" altLang="en-US" sz="1300" b="1" spc="-100" dirty="0" smtClean="0">
                <a:solidFill>
                  <a:srgbClr val="CE435F"/>
                </a:solidFill>
                <a:latin typeface="맑은 고딕"/>
              </a:rPr>
              <a:t>기구</a:t>
            </a:r>
            <a:endParaRPr lang="en-US" altLang="ko-KR" sz="1300" b="1" spc="-100" dirty="0" smtClean="0">
              <a:solidFill>
                <a:srgbClr val="CE435F"/>
              </a:solidFill>
              <a:latin typeface="맑은 고딕"/>
            </a:endParaRPr>
          </a:p>
          <a:p>
            <a:pPr lvl="0" algn="ctr">
              <a:lnSpc>
                <a:spcPts val="1800"/>
              </a:lnSpc>
            </a:pPr>
            <a:r>
              <a:rPr lang="en-US" altLang="ko-KR" sz="1300" spc="-100" dirty="0">
                <a:solidFill>
                  <a:prstClr val="black"/>
                </a:solidFill>
                <a:latin typeface="맑은 고딕"/>
              </a:rPr>
              <a:t>(</a:t>
            </a:r>
            <a:r>
              <a:rPr lang="ko-KR" altLang="en-US" sz="1300" spc="-100" dirty="0">
                <a:solidFill>
                  <a:prstClr val="black"/>
                </a:solidFill>
                <a:latin typeface="맑은 고딕"/>
              </a:rPr>
              <a:t>방폭용 전기기계 </a:t>
            </a:r>
            <a:r>
              <a:rPr lang="en-US" altLang="ko-KR" sz="1300" spc="-100" dirty="0">
                <a:solidFill>
                  <a:prstClr val="black"/>
                </a:solidFill>
                <a:latin typeface="맑은 고딕"/>
              </a:rPr>
              <a:t>· </a:t>
            </a:r>
            <a:r>
              <a:rPr lang="ko-KR" altLang="en-US" sz="1300" spc="-100" dirty="0" smtClean="0">
                <a:solidFill>
                  <a:prstClr val="black"/>
                </a:solidFill>
                <a:latin typeface="맑은 고딕"/>
              </a:rPr>
              <a:t>기구</a:t>
            </a:r>
            <a:r>
              <a:rPr lang="en-US" altLang="ko-KR" sz="1300" spc="-100" dirty="0">
                <a:solidFill>
                  <a:prstClr val="black"/>
                </a:solidFill>
                <a:latin typeface="맑은 고딕"/>
              </a:rPr>
              <a:t>)</a:t>
            </a:r>
          </a:p>
        </p:txBody>
      </p:sp>
      <p:pic>
        <p:nvPicPr>
          <p:cNvPr id="7" name="Picture 6" descr="02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336" y="3050059"/>
            <a:ext cx="772027" cy="1356894"/>
          </a:xfrm>
          <a:prstGeom prst="rect">
            <a:avLst/>
          </a:prstGeom>
        </p:spPr>
      </p:pic>
      <p:pic>
        <p:nvPicPr>
          <p:cNvPr id="8" name="Picture 7" descr="025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55" y="4494901"/>
            <a:ext cx="1108215" cy="846993"/>
          </a:xfrm>
          <a:prstGeom prst="rect">
            <a:avLst/>
          </a:prstGeom>
        </p:spPr>
      </p:pic>
      <p:pic>
        <p:nvPicPr>
          <p:cNvPr id="34" name="Picture 33" descr="02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5925" y="3139197"/>
            <a:ext cx="803218" cy="1197031"/>
          </a:xfrm>
          <a:prstGeom prst="rect">
            <a:avLst/>
          </a:prstGeom>
        </p:spPr>
      </p:pic>
      <p:pic>
        <p:nvPicPr>
          <p:cNvPr id="35" name="Picture 34" descr="027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7381" y="2997529"/>
            <a:ext cx="1237270" cy="1259562"/>
          </a:xfrm>
          <a:prstGeom prst="rect">
            <a:avLst/>
          </a:prstGeom>
        </p:spPr>
      </p:pic>
      <p:pic>
        <p:nvPicPr>
          <p:cNvPr id="36" name="Picture 35" descr="028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6697" y="4302871"/>
            <a:ext cx="1658638" cy="926022"/>
          </a:xfrm>
          <a:prstGeom prst="rect">
            <a:avLst/>
          </a:prstGeom>
        </p:spPr>
      </p:pic>
      <p:pic>
        <p:nvPicPr>
          <p:cNvPr id="37" name="Picture 36" descr="029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958" y="3139197"/>
            <a:ext cx="1174011" cy="1113613"/>
          </a:xfrm>
          <a:prstGeom prst="rect">
            <a:avLst/>
          </a:prstGeom>
        </p:spPr>
      </p:pic>
      <p:pic>
        <p:nvPicPr>
          <p:cNvPr id="38" name="Picture 37" descr="030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958" y="4283939"/>
            <a:ext cx="1174011" cy="937933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417926" y="229266"/>
            <a:ext cx="1439845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300" b="1" spc="-150" dirty="0" smtClean="0">
                <a:latin typeface="+mn-ea"/>
              </a:rPr>
              <a:t>안전하고 건강한 </a:t>
            </a:r>
            <a:endParaRPr lang="ko-KR" altLang="en-US" sz="1300" b="1" spc="-150" dirty="0">
              <a:latin typeface="+mn-ea"/>
            </a:endParaRPr>
          </a:p>
          <a:p>
            <a:r>
              <a:rPr lang="ko-KR" altLang="en-US" sz="1300" b="1" spc="-150" dirty="0">
                <a:latin typeface="+mn-ea"/>
              </a:rPr>
              <a:t>직장생활을 위한 가이드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97481" y="229266"/>
            <a:ext cx="37082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300" b="1" dirty="0" smtClean="0">
                <a:latin typeface="+mn-ea"/>
              </a:rPr>
              <a:t>2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272152" y="6131764"/>
            <a:ext cx="8528847" cy="466574"/>
            <a:chOff x="272152" y="6131764"/>
            <a:chExt cx="8528847" cy="466574"/>
          </a:xfrm>
        </p:grpSpPr>
        <p:sp>
          <p:nvSpPr>
            <p:cNvPr id="21" name="TextBox 20"/>
            <p:cNvSpPr txBox="1"/>
            <p:nvPr/>
          </p:nvSpPr>
          <p:spPr>
            <a:xfrm>
              <a:off x="272152" y="6305950"/>
              <a:ext cx="730272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288000"/>
              <a:r>
                <a:rPr lang="en-US" altLang="ko-KR" sz="1300" b="1" dirty="0" smtClean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24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	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안전보건 첫 걸음 신규 입사자를 위한 안전보건 가이드    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|    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공통</a:t>
              </a:r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671969" y="6131764"/>
              <a:ext cx="1129030" cy="373380"/>
            </a:xfrm>
            <a:prstGeom prst="rect">
              <a:avLst/>
            </a:prstGeom>
          </p:spPr>
        </p:pic>
      </p:grpSp>
      <p:sp>
        <p:nvSpPr>
          <p:cNvPr id="23" name="TextBox 22"/>
          <p:cNvSpPr txBox="1"/>
          <p:nvPr/>
        </p:nvSpPr>
        <p:spPr>
          <a:xfrm>
            <a:off x="688226" y="1547511"/>
            <a:ext cx="7841178" cy="8463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2200"/>
              </a:lnSpc>
            </a:pPr>
            <a:r>
              <a:rPr lang="ko-KR" altLang="en-US" sz="1500" spc="-100" dirty="0" smtClean="0">
                <a:latin typeface="+mn-ea"/>
              </a:rPr>
              <a:t>유해</a:t>
            </a:r>
            <a:r>
              <a:rPr lang="ko-KR" altLang="en-US" sz="1500" dirty="0">
                <a:latin typeface="+mn-ea"/>
              </a:rPr>
              <a:t> </a:t>
            </a:r>
            <a:r>
              <a:rPr lang="en-US" altLang="ko-KR" sz="1500" dirty="0">
                <a:latin typeface="+mn-ea"/>
              </a:rPr>
              <a:t>· </a:t>
            </a:r>
            <a:r>
              <a:rPr lang="ko-KR" altLang="en-US" sz="1500" spc="-100" dirty="0" smtClean="0">
                <a:latin typeface="+mn-ea"/>
              </a:rPr>
              <a:t>위험기계</a:t>
            </a:r>
            <a:r>
              <a:rPr lang="ko-KR" altLang="en-US" sz="1500" dirty="0">
                <a:latin typeface="+mn-ea"/>
              </a:rPr>
              <a:t> </a:t>
            </a:r>
            <a:r>
              <a:rPr lang="en-US" altLang="ko-KR" sz="1500" dirty="0">
                <a:latin typeface="+mn-ea"/>
              </a:rPr>
              <a:t>· </a:t>
            </a:r>
            <a:r>
              <a:rPr lang="ko-KR" altLang="en-US" sz="1500" spc="-100" dirty="0" smtClean="0">
                <a:latin typeface="+mn-ea"/>
              </a:rPr>
              <a:t>기구</a:t>
            </a:r>
            <a:r>
              <a:rPr lang="en-US" altLang="ko-KR" sz="1500" spc="-100" dirty="0" smtClean="0">
                <a:latin typeface="+mn-ea"/>
              </a:rPr>
              <a:t> </a:t>
            </a:r>
            <a:r>
              <a:rPr lang="ko-KR" altLang="en-US" sz="1500" spc="-100" dirty="0">
                <a:latin typeface="+mn-ea"/>
              </a:rPr>
              <a:t>및 </a:t>
            </a:r>
            <a:r>
              <a:rPr lang="ko-KR" altLang="en-US" sz="1500" spc="-100" dirty="0" smtClean="0">
                <a:latin typeface="+mn-ea"/>
              </a:rPr>
              <a:t>방호장치</a:t>
            </a:r>
            <a:r>
              <a:rPr lang="ko-KR" altLang="en-US" sz="1500" dirty="0">
                <a:latin typeface="+mn-ea"/>
              </a:rPr>
              <a:t> </a:t>
            </a:r>
            <a:r>
              <a:rPr lang="en-US" altLang="ko-KR" sz="1500" dirty="0">
                <a:latin typeface="+mn-ea"/>
              </a:rPr>
              <a:t>· </a:t>
            </a:r>
            <a:r>
              <a:rPr lang="ko-KR" altLang="en-US" sz="1500" spc="-100" dirty="0" smtClean="0">
                <a:latin typeface="+mn-ea"/>
              </a:rPr>
              <a:t>보호구에 </a:t>
            </a:r>
            <a:r>
              <a:rPr lang="ko-KR" altLang="en-US" sz="1500" spc="-100" dirty="0">
                <a:latin typeface="+mn-ea"/>
              </a:rPr>
              <a:t>대하여 제조 단계에서부터 근원적 안전성을 확보하여 산업재해를 예방하기 위한 안전인증 및 자율안전확인 대상제도를 운영되고 있어</a:t>
            </a:r>
            <a:r>
              <a:rPr lang="en-US" altLang="ko-KR" sz="1500" spc="-100" dirty="0">
                <a:latin typeface="+mn-ea"/>
              </a:rPr>
              <a:t>, </a:t>
            </a:r>
            <a:r>
              <a:rPr lang="ko-KR" altLang="en-US" sz="1500" spc="-100" dirty="0">
                <a:latin typeface="+mn-ea"/>
              </a:rPr>
              <a:t>사용자는 인증된 제품을 사용하도록 한다</a:t>
            </a:r>
            <a:r>
              <a:rPr lang="en-US" altLang="ko-KR" sz="1500" spc="-100" dirty="0">
                <a:latin typeface="+mn-ea"/>
              </a:rPr>
              <a:t>.</a:t>
            </a:r>
            <a:endParaRPr lang="ko-KR" altLang="en-US" sz="1500" b="1" spc="-100" dirty="0">
              <a:latin typeface="+mn-ea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68305" y="2664908"/>
            <a:ext cx="8232693" cy="3206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8000" indent="-288000">
              <a:lnSpc>
                <a:spcPts val="2500"/>
              </a:lnSpc>
              <a:spcAft>
                <a:spcPts val="600"/>
              </a:spcAft>
              <a:buFont typeface="Wingdings" pitchFamily="2" charset="2"/>
              <a:buChar char="v"/>
            </a:pPr>
            <a:r>
              <a:rPr lang="ko-KR" altLang="en-US" sz="2000" b="1" spc="-50" dirty="0">
                <a:solidFill>
                  <a:srgbClr val="CE435F"/>
                </a:solidFill>
                <a:latin typeface="+mn-ea"/>
              </a:rPr>
              <a:t>안전인증 및 자율안전확인 대상 기계 </a:t>
            </a:r>
            <a:r>
              <a:rPr lang="en-US" altLang="ko-KR" sz="2000" b="1" spc="-50" dirty="0">
                <a:solidFill>
                  <a:srgbClr val="CE435F"/>
                </a:solidFill>
                <a:latin typeface="+mn-ea"/>
              </a:rPr>
              <a:t>· </a:t>
            </a:r>
            <a:r>
              <a:rPr lang="ko-KR" altLang="en-US" sz="2000" b="1" spc="-50" dirty="0" smtClean="0">
                <a:solidFill>
                  <a:srgbClr val="CE435F"/>
                </a:solidFill>
                <a:latin typeface="+mn-ea"/>
              </a:rPr>
              <a:t>기구</a:t>
            </a:r>
            <a:r>
              <a:rPr lang="en-US" altLang="ko-KR" sz="2000" b="1" spc="-50" dirty="0">
                <a:solidFill>
                  <a:srgbClr val="CE435F"/>
                </a:solidFill>
                <a:latin typeface="+mn-ea"/>
              </a:rPr>
              <a:t>(</a:t>
            </a:r>
            <a:r>
              <a:rPr lang="ko-KR" altLang="en-US" sz="2000" b="1" spc="-50" dirty="0">
                <a:solidFill>
                  <a:srgbClr val="CE435F"/>
                </a:solidFill>
                <a:latin typeface="+mn-ea"/>
              </a:rPr>
              <a:t>방호장치</a:t>
            </a:r>
            <a:r>
              <a:rPr lang="en-US" altLang="ko-KR" sz="2000" b="1" spc="-50" dirty="0">
                <a:solidFill>
                  <a:srgbClr val="CE435F"/>
                </a:solidFill>
                <a:latin typeface="+mn-ea"/>
              </a:rPr>
              <a:t>) </a:t>
            </a:r>
            <a:r>
              <a:rPr lang="ko-KR" altLang="en-US" sz="2000" b="1" spc="-50" dirty="0">
                <a:solidFill>
                  <a:srgbClr val="CE435F"/>
                </a:solidFill>
                <a:latin typeface="+mn-ea"/>
              </a:rPr>
              <a:t>예</a:t>
            </a:r>
          </a:p>
        </p:txBody>
      </p:sp>
    </p:spTree>
    <p:extLst>
      <p:ext uri="{BB962C8B-B14F-4D97-AF65-F5344CB8AC3E}">
        <p14:creationId xmlns:p14="http://schemas.microsoft.com/office/powerpoint/2010/main" val="15636606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04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276" y="2717252"/>
            <a:ext cx="2613096" cy="1956726"/>
          </a:xfrm>
          <a:prstGeom prst="rect">
            <a:avLst/>
          </a:prstGeom>
        </p:spPr>
      </p:pic>
      <p:pic>
        <p:nvPicPr>
          <p:cNvPr id="17" name="Picture 16" descr="04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4315" y="2872885"/>
            <a:ext cx="2304368" cy="220905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922320" y="180673"/>
            <a:ext cx="7221680" cy="6001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3300" b="1" spc="-1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유해 </a:t>
            </a:r>
            <a:r>
              <a:rPr lang="en-US" altLang="ko-KR" sz="3300" b="1" spc="-1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· </a:t>
            </a:r>
            <a:r>
              <a:rPr lang="ko-KR" altLang="en-US" sz="3300" b="1" spc="-1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위험기계기구 </a:t>
            </a:r>
            <a:r>
              <a:rPr lang="ko-KR" altLang="en-US" sz="3300" b="1" spc="-1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방호조치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44151" y="4637103"/>
            <a:ext cx="2974817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8000" lvl="0">
              <a:lnSpc>
                <a:spcPts val="1800"/>
              </a:lnSpc>
            </a:pPr>
            <a:r>
              <a:rPr lang="ko-KR" altLang="en-US" sz="1300" b="1" spc="-100" dirty="0" smtClean="0">
                <a:solidFill>
                  <a:srgbClr val="CE435F"/>
                </a:solidFill>
                <a:latin typeface="맑은 고딕"/>
              </a:rPr>
              <a:t>크레인</a:t>
            </a:r>
            <a:endParaRPr lang="en-US" altLang="ko-KR" sz="1300" b="1" spc="-100" dirty="0">
              <a:solidFill>
                <a:srgbClr val="CE435F"/>
              </a:solidFill>
              <a:latin typeface="맑은 고딕"/>
            </a:endParaRPr>
          </a:p>
          <a:p>
            <a:pPr marL="108000" lvl="0" indent="-108000">
              <a:lnSpc>
                <a:spcPts val="1800"/>
              </a:lnSpc>
              <a:buFont typeface="Arial"/>
              <a:buChar char="•"/>
            </a:pPr>
            <a:r>
              <a:rPr lang="ko-KR" altLang="en-US" sz="1300" spc="-100" dirty="0">
                <a:solidFill>
                  <a:prstClr val="black"/>
                </a:solidFill>
                <a:latin typeface="맑은 고딕"/>
              </a:rPr>
              <a:t>동력으로 구동되는 것으로서 정격하중이 </a:t>
            </a:r>
            <a:r>
              <a:rPr lang="en-US" altLang="ko-KR" sz="1300" spc="-100" dirty="0">
                <a:solidFill>
                  <a:prstClr val="black"/>
                </a:solidFill>
                <a:latin typeface="맑은 고딕"/>
              </a:rPr>
              <a:t>2</a:t>
            </a:r>
            <a:r>
              <a:rPr lang="ko-KR" altLang="en-US" sz="1300" spc="-100" dirty="0">
                <a:solidFill>
                  <a:prstClr val="black"/>
                </a:solidFill>
                <a:latin typeface="맑은 고딕"/>
              </a:rPr>
              <a:t>톤 이상인 것</a:t>
            </a:r>
            <a:r>
              <a:rPr lang="en-US" altLang="ko-KR" sz="1300" spc="-100" dirty="0" smtClean="0">
                <a:solidFill>
                  <a:prstClr val="black"/>
                </a:solidFill>
                <a:latin typeface="맑은 고딕"/>
              </a:rPr>
              <a:t>(</a:t>
            </a:r>
            <a:br>
              <a:rPr lang="en-US" altLang="ko-KR" sz="1300" spc="-100" dirty="0" smtClean="0">
                <a:solidFill>
                  <a:prstClr val="black"/>
                </a:solidFill>
                <a:latin typeface="맑은 고딕"/>
              </a:rPr>
            </a:br>
            <a:r>
              <a:rPr lang="ko-KR" altLang="en-US" sz="1300" spc="-100" dirty="0" smtClean="0">
                <a:solidFill>
                  <a:prstClr val="black"/>
                </a:solidFill>
                <a:latin typeface="맑은 고딕"/>
              </a:rPr>
              <a:t>호이스트 </a:t>
            </a:r>
            <a:r>
              <a:rPr lang="ko-KR" altLang="en-US" sz="1300" spc="-100" dirty="0">
                <a:solidFill>
                  <a:prstClr val="black"/>
                </a:solidFill>
                <a:latin typeface="맑은 고딕"/>
              </a:rPr>
              <a:t>포함</a:t>
            </a:r>
            <a:r>
              <a:rPr lang="en-US" altLang="ko-KR" sz="1300" spc="-100" dirty="0">
                <a:solidFill>
                  <a:prstClr val="black"/>
                </a:solidFill>
                <a:latin typeface="맑은 고딕"/>
              </a:rPr>
              <a:t>)</a:t>
            </a:r>
          </a:p>
          <a:p>
            <a:pPr marL="108000" lvl="0">
              <a:lnSpc>
                <a:spcPts val="1800"/>
              </a:lnSpc>
            </a:pPr>
            <a:r>
              <a:rPr lang="ko-KR" altLang="en-US" sz="1300" spc="-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/>
              </a:rPr>
              <a:t>이동식 </a:t>
            </a:r>
            <a:r>
              <a:rPr lang="ko-KR" altLang="en-US" sz="1300" spc="-1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/>
              </a:rPr>
              <a:t>크레인 제외</a:t>
            </a:r>
            <a:endParaRPr lang="en-US" altLang="ko-KR" sz="1300" spc="-100" dirty="0">
              <a:solidFill>
                <a:schemeClr val="tx1">
                  <a:lumMod val="50000"/>
                  <a:lumOff val="50000"/>
                </a:schemeClr>
              </a:solidFill>
              <a:latin typeface="맑은 고딕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436491" y="2955213"/>
            <a:ext cx="3124667" cy="28409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8000" lvl="0">
              <a:lnSpc>
                <a:spcPts val="1800"/>
              </a:lnSpc>
            </a:pPr>
            <a:r>
              <a:rPr lang="ko-KR" altLang="en-US" sz="1300" b="1" spc="-100" dirty="0" smtClean="0">
                <a:solidFill>
                  <a:srgbClr val="CE435F"/>
                </a:solidFill>
                <a:latin typeface="맑은 고딕"/>
              </a:rPr>
              <a:t>압력용기</a:t>
            </a:r>
            <a:endParaRPr lang="en-US" altLang="ko-KR" sz="1300" b="1" spc="-100" dirty="0">
              <a:solidFill>
                <a:srgbClr val="CE435F"/>
              </a:solidFill>
              <a:latin typeface="맑은 고딕"/>
            </a:endParaRPr>
          </a:p>
          <a:p>
            <a:pPr marL="108000" lvl="0" indent="-108000">
              <a:lnSpc>
                <a:spcPts val="1800"/>
              </a:lnSpc>
              <a:buFont typeface="Arial"/>
              <a:buChar char="•"/>
            </a:pPr>
            <a:r>
              <a:rPr lang="ko-KR" altLang="en-US" sz="1300" spc="-100" dirty="0">
                <a:solidFill>
                  <a:prstClr val="black"/>
                </a:solidFill>
                <a:latin typeface="맑은 고딕"/>
              </a:rPr>
              <a:t>화학공정 유체취급용기 또는 그 밖의 공정에 사용하는 용기</a:t>
            </a:r>
            <a:r>
              <a:rPr lang="en-US" altLang="ko-KR" sz="1300" spc="-100" dirty="0">
                <a:solidFill>
                  <a:prstClr val="black"/>
                </a:solidFill>
                <a:latin typeface="맑은 고딕"/>
              </a:rPr>
              <a:t>(</a:t>
            </a:r>
            <a:r>
              <a:rPr lang="ko-KR" altLang="en-US" sz="1300" spc="-100" dirty="0">
                <a:solidFill>
                  <a:prstClr val="black"/>
                </a:solidFill>
                <a:latin typeface="맑은 고딕"/>
              </a:rPr>
              <a:t>공기 또는 질소취급용기</a:t>
            </a:r>
            <a:r>
              <a:rPr lang="en-US" altLang="ko-KR" sz="1300" spc="-100" dirty="0">
                <a:solidFill>
                  <a:prstClr val="black"/>
                </a:solidFill>
                <a:latin typeface="맑은 고딕"/>
              </a:rPr>
              <a:t>)</a:t>
            </a:r>
            <a:r>
              <a:rPr lang="ko-KR" altLang="en-US" sz="1300" spc="-100" dirty="0">
                <a:solidFill>
                  <a:prstClr val="black"/>
                </a:solidFill>
                <a:latin typeface="맑은 고딕"/>
              </a:rPr>
              <a:t>로써 설계압력이 게이지 압력으로 </a:t>
            </a:r>
            <a:r>
              <a:rPr lang="en-US" altLang="ko-KR" sz="1300" spc="-100" dirty="0">
                <a:solidFill>
                  <a:prstClr val="black"/>
                </a:solidFill>
                <a:latin typeface="맑은 고딕"/>
              </a:rPr>
              <a:t>0.2MPa(2kgf/㎠)</a:t>
            </a:r>
            <a:r>
              <a:rPr lang="ko-KR" altLang="en-US" sz="1300" spc="-100" dirty="0">
                <a:solidFill>
                  <a:prstClr val="black"/>
                </a:solidFill>
                <a:latin typeface="맑은 고딕"/>
              </a:rPr>
              <a:t>을 초과한 </a:t>
            </a:r>
            <a:r>
              <a:rPr lang="ko-KR" altLang="en-US" sz="1300" spc="-100" dirty="0" smtClean="0">
                <a:solidFill>
                  <a:prstClr val="black"/>
                </a:solidFill>
                <a:latin typeface="맑은 고딕"/>
              </a:rPr>
              <a:t>경우</a:t>
            </a:r>
            <a:endParaRPr lang="en-US" altLang="ko-KR" sz="1300" spc="-100" dirty="0" smtClean="0">
              <a:solidFill>
                <a:prstClr val="black"/>
              </a:solidFill>
              <a:latin typeface="맑은 고딕"/>
            </a:endParaRPr>
          </a:p>
          <a:p>
            <a:pPr marL="108000" lvl="0">
              <a:lnSpc>
                <a:spcPts val="1800"/>
              </a:lnSpc>
            </a:pPr>
            <a:r>
              <a:rPr lang="ko-KR" altLang="en-US" sz="1300" spc="-100" dirty="0">
                <a:solidFill>
                  <a:srgbClr val="7F7F7F"/>
                </a:solidFill>
                <a:latin typeface="맑은 고딕"/>
              </a:rPr>
              <a:t>용기의 안지름</a:t>
            </a:r>
            <a:r>
              <a:rPr lang="en-US" altLang="ko-KR" sz="1300" spc="-100" dirty="0">
                <a:solidFill>
                  <a:srgbClr val="7F7F7F"/>
                </a:solidFill>
                <a:latin typeface="맑은 고딕"/>
              </a:rPr>
              <a:t>, </a:t>
            </a:r>
            <a:r>
              <a:rPr lang="ko-KR" altLang="en-US" sz="1300" spc="-100" dirty="0">
                <a:solidFill>
                  <a:srgbClr val="7F7F7F"/>
                </a:solidFill>
                <a:latin typeface="맑은 고딕"/>
              </a:rPr>
              <a:t>폭</a:t>
            </a:r>
            <a:r>
              <a:rPr lang="en-US" altLang="ko-KR" sz="1300" spc="-100" dirty="0">
                <a:solidFill>
                  <a:srgbClr val="7F7F7F"/>
                </a:solidFill>
                <a:latin typeface="맑은 고딕"/>
              </a:rPr>
              <a:t>, </a:t>
            </a:r>
            <a:r>
              <a:rPr lang="ko-KR" altLang="en-US" sz="1300" spc="-100" dirty="0">
                <a:solidFill>
                  <a:srgbClr val="7F7F7F"/>
                </a:solidFill>
                <a:latin typeface="맑은 고딕"/>
              </a:rPr>
              <a:t>높이 또는 단면대각선 길이가 </a:t>
            </a:r>
            <a:r>
              <a:rPr lang="en-US" altLang="ko-KR" sz="1300" spc="-100" dirty="0">
                <a:solidFill>
                  <a:srgbClr val="7F7F7F"/>
                </a:solidFill>
                <a:latin typeface="맑은 고딕"/>
              </a:rPr>
              <a:t>150mm </a:t>
            </a:r>
            <a:r>
              <a:rPr lang="ko-KR" altLang="en-US" sz="1300" spc="-100" dirty="0">
                <a:solidFill>
                  <a:srgbClr val="7F7F7F"/>
                </a:solidFill>
                <a:latin typeface="맑은 고딕"/>
              </a:rPr>
              <a:t>이하인 경우</a:t>
            </a:r>
            <a:r>
              <a:rPr lang="en-US" altLang="ko-KR" sz="1300" spc="-100" dirty="0">
                <a:solidFill>
                  <a:srgbClr val="7F7F7F"/>
                </a:solidFill>
                <a:latin typeface="맑은 고딕"/>
              </a:rPr>
              <a:t>, </a:t>
            </a:r>
            <a:r>
              <a:rPr lang="ko-KR" altLang="en-US" sz="1300" spc="-100" dirty="0">
                <a:solidFill>
                  <a:srgbClr val="7F7F7F"/>
                </a:solidFill>
                <a:latin typeface="맑은 고딕"/>
              </a:rPr>
              <a:t>사용온도 </a:t>
            </a:r>
            <a:r>
              <a:rPr lang="en-US" altLang="ko-KR" sz="1300" spc="-100" dirty="0">
                <a:solidFill>
                  <a:srgbClr val="7F7F7F"/>
                </a:solidFill>
                <a:latin typeface="맑은 고딕"/>
              </a:rPr>
              <a:t>60℃</a:t>
            </a:r>
            <a:r>
              <a:rPr lang="ko-KR" altLang="en-US" sz="1300" spc="-100" dirty="0">
                <a:solidFill>
                  <a:srgbClr val="7F7F7F"/>
                </a:solidFill>
                <a:latin typeface="맑은 고딕"/>
              </a:rPr>
              <a:t>이하의 물 취급탱크</a:t>
            </a:r>
            <a:r>
              <a:rPr lang="en-US" altLang="ko-KR" sz="1300" spc="-100" dirty="0">
                <a:solidFill>
                  <a:srgbClr val="7F7F7F"/>
                </a:solidFill>
                <a:latin typeface="맑은 고딕"/>
              </a:rPr>
              <a:t>, </a:t>
            </a:r>
            <a:r>
              <a:rPr lang="ko-KR" altLang="en-US" sz="1300" spc="-100" dirty="0">
                <a:solidFill>
                  <a:srgbClr val="7F7F7F"/>
                </a:solidFill>
                <a:latin typeface="맑은 고딕"/>
              </a:rPr>
              <a:t>프레스 및 공기압축기 등 기계기구와 일체형</a:t>
            </a:r>
            <a:r>
              <a:rPr lang="en-US" altLang="ko-KR" sz="1300" spc="-100" dirty="0">
                <a:solidFill>
                  <a:srgbClr val="7F7F7F"/>
                </a:solidFill>
                <a:latin typeface="맑은 고딕"/>
              </a:rPr>
              <a:t>, </a:t>
            </a:r>
            <a:r>
              <a:rPr lang="ko-KR" altLang="en-US" sz="1300" spc="-100" dirty="0">
                <a:solidFill>
                  <a:srgbClr val="7F7F7F"/>
                </a:solidFill>
                <a:latin typeface="맑은 고딕"/>
              </a:rPr>
              <a:t>플랜지 부착을 위한 용접부 이외의 용접이음매가 없는 소음기 및 스트레이너</a:t>
            </a:r>
            <a:r>
              <a:rPr lang="en-US" altLang="ko-KR" sz="1300" spc="-100" dirty="0">
                <a:solidFill>
                  <a:srgbClr val="7F7F7F"/>
                </a:solidFill>
                <a:latin typeface="맑은 고딕"/>
              </a:rPr>
              <a:t>(</a:t>
            </a:r>
            <a:r>
              <a:rPr lang="ko-KR" altLang="en-US" sz="1300" spc="-100" dirty="0">
                <a:solidFill>
                  <a:srgbClr val="7F7F7F"/>
                </a:solidFill>
                <a:latin typeface="맑은 고딕"/>
              </a:rPr>
              <a:t>필터 포함</a:t>
            </a:r>
            <a:r>
              <a:rPr lang="en-US" altLang="ko-KR" sz="1300" spc="-100" dirty="0">
                <a:solidFill>
                  <a:srgbClr val="7F7F7F"/>
                </a:solidFill>
                <a:latin typeface="맑은 고딕"/>
              </a:rPr>
              <a:t>) </a:t>
            </a:r>
            <a:r>
              <a:rPr lang="ko-KR" altLang="en-US" sz="1300" spc="-100" dirty="0">
                <a:solidFill>
                  <a:srgbClr val="7F7F7F"/>
                </a:solidFill>
                <a:latin typeface="맑은 고딕"/>
              </a:rPr>
              <a:t>등은 제외</a:t>
            </a:r>
            <a:endParaRPr lang="en-US" altLang="ko-KR" sz="1300" spc="-100" dirty="0">
              <a:solidFill>
                <a:srgbClr val="7F7F7F"/>
              </a:solidFill>
              <a:latin typeface="맑은 고딕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17926" y="229266"/>
            <a:ext cx="1439845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300" b="1" spc="-150" dirty="0" smtClean="0">
                <a:latin typeface="+mn-ea"/>
              </a:rPr>
              <a:t>안전하고 건강한 </a:t>
            </a:r>
            <a:endParaRPr lang="ko-KR" altLang="en-US" sz="1300" b="1" spc="-150" dirty="0">
              <a:latin typeface="+mn-ea"/>
            </a:endParaRPr>
          </a:p>
          <a:p>
            <a:r>
              <a:rPr lang="ko-KR" altLang="en-US" sz="1300" b="1" spc="-150" dirty="0">
                <a:latin typeface="+mn-ea"/>
              </a:rPr>
              <a:t>직장생활을 위한 가이드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97481" y="229266"/>
            <a:ext cx="37082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300" b="1" dirty="0" smtClean="0">
                <a:latin typeface="+mn-ea"/>
              </a:rPr>
              <a:t>2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272152" y="6131764"/>
            <a:ext cx="8528847" cy="466574"/>
            <a:chOff x="272152" y="6131764"/>
            <a:chExt cx="8528847" cy="466574"/>
          </a:xfrm>
        </p:grpSpPr>
        <p:sp>
          <p:nvSpPr>
            <p:cNvPr id="15" name="TextBox 14"/>
            <p:cNvSpPr txBox="1"/>
            <p:nvPr/>
          </p:nvSpPr>
          <p:spPr>
            <a:xfrm>
              <a:off x="272152" y="6305950"/>
              <a:ext cx="730272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288000"/>
              <a:r>
                <a:rPr lang="en-US" altLang="ko-KR" sz="1300" b="1" dirty="0" smtClean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25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	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안전보건 첫 걸음 신규 입사자를 위한 안전보건 가이드    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|    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공통</a:t>
              </a: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671969" y="6131764"/>
              <a:ext cx="1129030" cy="373380"/>
            </a:xfrm>
            <a:prstGeom prst="rect">
              <a:avLst/>
            </a:prstGeom>
          </p:spPr>
        </p:pic>
      </p:grpSp>
      <p:sp>
        <p:nvSpPr>
          <p:cNvPr id="19" name="TextBox 18"/>
          <p:cNvSpPr txBox="1"/>
          <p:nvPr/>
        </p:nvSpPr>
        <p:spPr>
          <a:xfrm>
            <a:off x="688226" y="1547511"/>
            <a:ext cx="7841178" cy="56425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2200"/>
              </a:lnSpc>
            </a:pPr>
            <a:r>
              <a:rPr lang="ko-KR" altLang="en-US" sz="1500" spc="-50" dirty="0">
                <a:latin typeface="+mn-ea"/>
              </a:rPr>
              <a:t>사업장내 사용 중인 </a:t>
            </a:r>
            <a:r>
              <a:rPr lang="ko-KR" altLang="en-US" sz="1500" spc="-50" dirty="0" smtClean="0">
                <a:latin typeface="+mn-ea"/>
              </a:rPr>
              <a:t>위험기계</a:t>
            </a:r>
            <a:r>
              <a:rPr lang="ko-KR" altLang="en-US" sz="1500" dirty="0">
                <a:latin typeface="+mn-ea"/>
              </a:rPr>
              <a:t> </a:t>
            </a:r>
            <a:r>
              <a:rPr lang="en-US" altLang="ko-KR" sz="1500" dirty="0">
                <a:latin typeface="+mn-ea"/>
              </a:rPr>
              <a:t>· </a:t>
            </a:r>
            <a:r>
              <a:rPr lang="ko-KR" altLang="en-US" sz="1500" spc="-50" dirty="0" smtClean="0">
                <a:latin typeface="+mn-ea"/>
              </a:rPr>
              <a:t>기구 </a:t>
            </a:r>
            <a:r>
              <a:rPr lang="ko-KR" altLang="en-US" sz="1500" spc="-50" dirty="0">
                <a:latin typeface="+mn-ea"/>
              </a:rPr>
              <a:t>및 설비 등의 기계적 결함에 의한 재해예방을 위하여 정기적으로 안전검사를 받고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점검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정비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유지관리를 하도록 하고 있다</a:t>
            </a:r>
            <a:r>
              <a:rPr lang="en-US" altLang="ko-KR" sz="1500" spc="-50" dirty="0">
                <a:latin typeface="+mn-ea"/>
              </a:rPr>
              <a:t>.</a:t>
            </a:r>
            <a:endParaRPr lang="ko-KR" altLang="en-US" sz="1500" b="1" spc="-50" dirty="0">
              <a:latin typeface="+mn-e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8305" y="2420889"/>
            <a:ext cx="8232693" cy="3206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8000" indent="-288000">
              <a:lnSpc>
                <a:spcPts val="2500"/>
              </a:lnSpc>
              <a:spcAft>
                <a:spcPts val="600"/>
              </a:spcAft>
              <a:buFont typeface="Wingdings" pitchFamily="2" charset="2"/>
              <a:buChar char="v"/>
            </a:pPr>
            <a:r>
              <a:rPr lang="ko-KR" altLang="en-US" sz="2000" b="1" spc="-50" dirty="0">
                <a:solidFill>
                  <a:srgbClr val="CE435F"/>
                </a:solidFill>
                <a:latin typeface="+mn-ea"/>
              </a:rPr>
              <a:t>안전검사 기계 </a:t>
            </a:r>
            <a:r>
              <a:rPr lang="en-US" altLang="ko-KR" sz="2000" b="1" spc="-50" dirty="0">
                <a:solidFill>
                  <a:srgbClr val="CE435F"/>
                </a:solidFill>
                <a:latin typeface="+mn-ea"/>
              </a:rPr>
              <a:t>· </a:t>
            </a:r>
            <a:r>
              <a:rPr lang="ko-KR" altLang="en-US" sz="2000" b="1" spc="-50" dirty="0">
                <a:solidFill>
                  <a:srgbClr val="CE435F"/>
                </a:solidFill>
                <a:latin typeface="+mn-ea"/>
              </a:rPr>
              <a:t>기구 </a:t>
            </a:r>
            <a:r>
              <a:rPr lang="en-US" altLang="ko-KR" sz="2000" b="1" spc="-50" dirty="0">
                <a:solidFill>
                  <a:srgbClr val="CE435F"/>
                </a:solidFill>
                <a:latin typeface="+mn-ea"/>
              </a:rPr>
              <a:t>· </a:t>
            </a:r>
            <a:r>
              <a:rPr lang="ko-KR" altLang="en-US" sz="2000" b="1" spc="-50" dirty="0" smtClean="0">
                <a:solidFill>
                  <a:srgbClr val="CE435F"/>
                </a:solidFill>
                <a:latin typeface="+mn-ea"/>
              </a:rPr>
              <a:t>설비 </a:t>
            </a:r>
            <a:r>
              <a:rPr lang="ko-KR" altLang="en-US" sz="2000" b="1" spc="-50" dirty="0">
                <a:solidFill>
                  <a:srgbClr val="CE435F"/>
                </a:solidFill>
                <a:latin typeface="+mn-ea"/>
              </a:rPr>
              <a:t>검사대상 및 범위</a:t>
            </a:r>
          </a:p>
        </p:txBody>
      </p:sp>
    </p:spTree>
    <p:extLst>
      <p:ext uri="{BB962C8B-B14F-4D97-AF65-F5344CB8AC3E}">
        <p14:creationId xmlns:p14="http://schemas.microsoft.com/office/powerpoint/2010/main" val="30831806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922320" y="180673"/>
            <a:ext cx="7221680" cy="6001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3300" b="1" spc="-1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유해 </a:t>
            </a:r>
            <a:r>
              <a:rPr lang="en-US" altLang="ko-KR" sz="3300" b="1" spc="-1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· </a:t>
            </a:r>
            <a:r>
              <a:rPr lang="ko-KR" altLang="en-US" sz="3300" b="1" spc="-1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위험기계기구 </a:t>
            </a:r>
            <a:r>
              <a:rPr lang="ko-KR" altLang="en-US" sz="3300" b="1" spc="-1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방호조치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22096" y="4145604"/>
            <a:ext cx="2434902" cy="1472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8000" lvl="0">
              <a:lnSpc>
                <a:spcPts val="1800"/>
              </a:lnSpc>
            </a:pPr>
            <a:r>
              <a:rPr lang="ko-KR" altLang="en-US" sz="1300" b="1" spc="-150" dirty="0" smtClean="0">
                <a:solidFill>
                  <a:srgbClr val="CE435F"/>
                </a:solidFill>
                <a:latin typeface="맑은 고딕"/>
              </a:rPr>
              <a:t>프레스</a:t>
            </a:r>
            <a:endParaRPr lang="en-US" altLang="ko-KR" sz="1300" b="1" spc="-150" dirty="0">
              <a:solidFill>
                <a:srgbClr val="CE435F"/>
              </a:solidFill>
              <a:latin typeface="맑은 고딕"/>
            </a:endParaRPr>
          </a:p>
          <a:p>
            <a:pPr marL="108000" lvl="0" indent="-108000">
              <a:lnSpc>
                <a:spcPts val="1800"/>
              </a:lnSpc>
              <a:buFont typeface="Arial"/>
              <a:buChar char="•"/>
            </a:pPr>
            <a:r>
              <a:rPr lang="ko-KR" altLang="en-US" sz="1300" spc="-150" dirty="0">
                <a:solidFill>
                  <a:prstClr val="black"/>
                </a:solidFill>
                <a:latin typeface="맑은 고딕"/>
              </a:rPr>
              <a:t>동력으로 구동되는 프레스로서 </a:t>
            </a:r>
            <a:r>
              <a:rPr lang="en-US" altLang="ko-KR" sz="1300" spc="-150" dirty="0" smtClean="0">
                <a:solidFill>
                  <a:prstClr val="black"/>
                </a:solidFill>
                <a:latin typeface="맑은 고딕"/>
              </a:rPr>
              <a:t/>
            </a:r>
            <a:br>
              <a:rPr lang="en-US" altLang="ko-KR" sz="1300" spc="-150" dirty="0" smtClean="0">
                <a:solidFill>
                  <a:prstClr val="black"/>
                </a:solidFill>
                <a:latin typeface="맑은 고딕"/>
              </a:rPr>
            </a:br>
            <a:r>
              <a:rPr lang="ko-KR" altLang="en-US" sz="1300" spc="-150" dirty="0" smtClean="0">
                <a:solidFill>
                  <a:prstClr val="black"/>
                </a:solidFill>
                <a:latin typeface="맑은 고딕"/>
              </a:rPr>
              <a:t>압력능력이 </a:t>
            </a:r>
            <a:r>
              <a:rPr lang="en-US" altLang="ko-KR" sz="1300" spc="-150" dirty="0">
                <a:solidFill>
                  <a:prstClr val="black"/>
                </a:solidFill>
                <a:latin typeface="맑은 고딕"/>
              </a:rPr>
              <a:t>3</a:t>
            </a:r>
            <a:r>
              <a:rPr lang="ko-KR" altLang="en-US" sz="1300" spc="-150" dirty="0">
                <a:solidFill>
                  <a:prstClr val="black"/>
                </a:solidFill>
                <a:latin typeface="맑은 고딕"/>
              </a:rPr>
              <a:t>톤 이상인 </a:t>
            </a:r>
            <a:r>
              <a:rPr lang="ko-KR" altLang="en-US" sz="1300" spc="-150" dirty="0" smtClean="0">
                <a:solidFill>
                  <a:prstClr val="black"/>
                </a:solidFill>
                <a:latin typeface="맑은 고딕"/>
              </a:rPr>
              <a:t>것</a:t>
            </a:r>
            <a:endParaRPr lang="en-US" altLang="ko-KR" sz="1300" spc="-150" dirty="0">
              <a:solidFill>
                <a:prstClr val="black"/>
              </a:solidFill>
              <a:latin typeface="맑은 고딕"/>
            </a:endParaRPr>
          </a:p>
          <a:p>
            <a:pPr marL="108000" lvl="0">
              <a:lnSpc>
                <a:spcPts val="1800"/>
              </a:lnSpc>
            </a:pPr>
            <a:r>
              <a:rPr lang="ko-KR" altLang="en-US" sz="13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/>
              </a:rPr>
              <a:t>열간 단조프레스</a:t>
            </a:r>
            <a:r>
              <a:rPr lang="en-US" altLang="ko-KR" sz="13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/>
              </a:rPr>
              <a:t>, </a:t>
            </a:r>
            <a:r>
              <a:rPr lang="ko-KR" altLang="en-US" sz="13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/>
              </a:rPr>
              <a:t>단조용 해머</a:t>
            </a:r>
            <a:r>
              <a:rPr lang="en-US" altLang="ko-KR" sz="13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/>
              </a:rPr>
              <a:t>, </a:t>
            </a:r>
            <a:r>
              <a:rPr lang="ko-KR" altLang="en-US" sz="13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/>
              </a:rPr>
              <a:t>목재 압착프레스</a:t>
            </a:r>
            <a:r>
              <a:rPr lang="en-US" altLang="ko-KR" sz="13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/>
              </a:rPr>
              <a:t>, </a:t>
            </a:r>
            <a:r>
              <a:rPr lang="ko-KR" altLang="en-US" sz="13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/>
              </a:rPr>
              <a:t>다이스포팅 프레스</a:t>
            </a:r>
            <a:r>
              <a:rPr lang="en-US" altLang="ko-KR" sz="13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/>
              </a:rPr>
              <a:t>, </a:t>
            </a:r>
            <a:r>
              <a:rPr lang="ko-KR" altLang="en-US" sz="13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/>
              </a:rPr>
              <a:t>교정용프레스 제외</a:t>
            </a:r>
            <a:endParaRPr lang="en-US" altLang="ko-KR" sz="1300" spc="-150" dirty="0">
              <a:solidFill>
                <a:schemeClr val="tx1">
                  <a:lumMod val="50000"/>
                  <a:lumOff val="50000"/>
                </a:schemeClr>
              </a:solidFill>
              <a:latin typeface="맑은 고딕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3520426" y="4145604"/>
            <a:ext cx="2132654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8000" lvl="0">
              <a:lnSpc>
                <a:spcPts val="1800"/>
              </a:lnSpc>
            </a:pPr>
            <a:r>
              <a:rPr lang="ko-KR" altLang="en-US" sz="1300" b="1" spc="-150" dirty="0" smtClean="0">
                <a:solidFill>
                  <a:srgbClr val="CE435F"/>
                </a:solidFill>
                <a:latin typeface="맑은 고딕"/>
              </a:rPr>
              <a:t>전단기</a:t>
            </a:r>
            <a:endParaRPr lang="en-US" altLang="ko-KR" sz="1300" b="1" spc="-150" dirty="0">
              <a:solidFill>
                <a:srgbClr val="CE435F"/>
              </a:solidFill>
              <a:latin typeface="맑은 고딕"/>
            </a:endParaRPr>
          </a:p>
          <a:p>
            <a:pPr marL="108000" lvl="0" indent="-108000">
              <a:lnSpc>
                <a:spcPts val="1800"/>
              </a:lnSpc>
              <a:buFont typeface="Arial"/>
              <a:buChar char="•"/>
            </a:pPr>
            <a:r>
              <a:rPr lang="ko-KR" altLang="en-US" sz="1300" spc="-150" dirty="0">
                <a:solidFill>
                  <a:prstClr val="black"/>
                </a:solidFill>
                <a:latin typeface="맑은 고딕"/>
              </a:rPr>
              <a:t>동력으로 구동되는 전단기로서 </a:t>
            </a:r>
            <a:r>
              <a:rPr lang="ko-KR" altLang="en-US" sz="1300" spc="-150" dirty="0" smtClean="0">
                <a:solidFill>
                  <a:prstClr val="black"/>
                </a:solidFill>
                <a:latin typeface="맑은 고딕"/>
              </a:rPr>
              <a:t>압력능력이 </a:t>
            </a:r>
            <a:r>
              <a:rPr lang="en-US" altLang="ko-KR" sz="1300" spc="-150" dirty="0">
                <a:solidFill>
                  <a:prstClr val="black"/>
                </a:solidFill>
                <a:latin typeface="맑은 고딕"/>
              </a:rPr>
              <a:t>3</a:t>
            </a:r>
            <a:r>
              <a:rPr lang="ko-KR" altLang="en-US" sz="1300" spc="-150" dirty="0">
                <a:solidFill>
                  <a:prstClr val="black"/>
                </a:solidFill>
                <a:latin typeface="맑은 고딕"/>
              </a:rPr>
              <a:t>톤 이상인 </a:t>
            </a:r>
            <a:r>
              <a:rPr lang="ko-KR" altLang="en-US" sz="1300" spc="-150" dirty="0" smtClean="0">
                <a:solidFill>
                  <a:prstClr val="black"/>
                </a:solidFill>
                <a:latin typeface="맑은 고딕"/>
              </a:rPr>
              <a:t>것</a:t>
            </a:r>
            <a:endParaRPr lang="en-US" altLang="ko-KR" sz="1300" spc="-150" dirty="0" smtClean="0">
              <a:solidFill>
                <a:prstClr val="black"/>
              </a:solidFill>
              <a:latin typeface="맑은 고딕"/>
            </a:endParaRPr>
          </a:p>
          <a:p>
            <a:pPr marL="108000" lvl="0">
              <a:lnSpc>
                <a:spcPts val="1800"/>
              </a:lnSpc>
            </a:pPr>
            <a:r>
              <a:rPr lang="ko-KR" altLang="en-US" sz="1300" spc="-150" dirty="0">
                <a:solidFill>
                  <a:srgbClr val="7F7F7F"/>
                </a:solidFill>
                <a:latin typeface="맑은 고딕"/>
              </a:rPr>
              <a:t>원형회전날 회전 전단기</a:t>
            </a:r>
            <a:r>
              <a:rPr lang="en-US" altLang="ko-KR" sz="1300" spc="-150" dirty="0">
                <a:solidFill>
                  <a:srgbClr val="7F7F7F"/>
                </a:solidFill>
                <a:latin typeface="맑은 고딕"/>
              </a:rPr>
              <a:t>, </a:t>
            </a:r>
            <a:r>
              <a:rPr lang="ko-KR" altLang="en-US" sz="1300" spc="-150" dirty="0">
                <a:solidFill>
                  <a:srgbClr val="7F7F7F"/>
                </a:solidFill>
                <a:latin typeface="맑은 고딕"/>
              </a:rPr>
              <a:t>니블러</a:t>
            </a:r>
            <a:r>
              <a:rPr lang="en-US" altLang="ko-KR" sz="1300" spc="-150" dirty="0">
                <a:solidFill>
                  <a:srgbClr val="7F7F7F"/>
                </a:solidFill>
                <a:latin typeface="맑은 고딕"/>
              </a:rPr>
              <a:t>, </a:t>
            </a:r>
            <a:r>
              <a:rPr lang="ko-KR" altLang="en-US" sz="1300" spc="-150" dirty="0">
                <a:solidFill>
                  <a:srgbClr val="7F7F7F"/>
                </a:solidFill>
                <a:latin typeface="맑은 고딕"/>
              </a:rPr>
              <a:t>코일 슬리터</a:t>
            </a:r>
            <a:r>
              <a:rPr lang="en-US" altLang="ko-KR" sz="1300" spc="-150" dirty="0">
                <a:solidFill>
                  <a:srgbClr val="7F7F7F"/>
                </a:solidFill>
                <a:latin typeface="맑은 고딕"/>
              </a:rPr>
              <a:t>, </a:t>
            </a:r>
            <a:r>
              <a:rPr lang="ko-KR" altLang="en-US" sz="1300" spc="-150" dirty="0">
                <a:solidFill>
                  <a:srgbClr val="7F7F7F"/>
                </a:solidFill>
                <a:latin typeface="맑은 고딕"/>
              </a:rPr>
              <a:t>형강 전용 전단기 제외</a:t>
            </a:r>
            <a:endParaRPr lang="en-US" altLang="ko-KR" sz="1300" spc="-150" dirty="0">
              <a:solidFill>
                <a:srgbClr val="7F7F7F"/>
              </a:solidFill>
              <a:latin typeface="맑은 고딕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004559" y="4145604"/>
            <a:ext cx="2539833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8000" lvl="0">
              <a:lnSpc>
                <a:spcPts val="1800"/>
              </a:lnSpc>
            </a:pPr>
            <a:r>
              <a:rPr lang="ko-KR" altLang="en-US" sz="1300" b="1" spc="-150" dirty="0">
                <a:solidFill>
                  <a:srgbClr val="CE435F"/>
                </a:solidFill>
                <a:latin typeface="맑은 고딕"/>
              </a:rPr>
              <a:t>사출 </a:t>
            </a:r>
            <a:r>
              <a:rPr lang="ko-KR" altLang="en-US" sz="1300" b="1" spc="-150" dirty="0" smtClean="0">
                <a:solidFill>
                  <a:srgbClr val="CE435F"/>
                </a:solidFill>
                <a:latin typeface="맑은 고딕"/>
              </a:rPr>
              <a:t>성형기</a:t>
            </a:r>
            <a:endParaRPr lang="en-US" altLang="ko-KR" sz="1300" b="1" spc="-150" dirty="0">
              <a:solidFill>
                <a:srgbClr val="CE435F"/>
              </a:solidFill>
              <a:latin typeface="맑은 고딕"/>
            </a:endParaRPr>
          </a:p>
          <a:p>
            <a:pPr marL="108000" lvl="0" indent="-108000">
              <a:lnSpc>
                <a:spcPts val="1800"/>
              </a:lnSpc>
              <a:buFont typeface="Arial"/>
              <a:buChar char="•"/>
            </a:pPr>
            <a:r>
              <a:rPr lang="ko-KR" altLang="en-US" sz="1300" spc="-150" dirty="0">
                <a:solidFill>
                  <a:prstClr val="black"/>
                </a:solidFill>
                <a:latin typeface="맑은 고딕"/>
              </a:rPr>
              <a:t>플라스틱 또는 고무 등을 성형하는 </a:t>
            </a:r>
            <a:r>
              <a:rPr lang="en-US" altLang="ko-KR" sz="1300" spc="-150" dirty="0" smtClean="0">
                <a:solidFill>
                  <a:prstClr val="black"/>
                </a:solidFill>
                <a:latin typeface="맑은 고딕"/>
              </a:rPr>
              <a:t/>
            </a:r>
            <a:br>
              <a:rPr lang="en-US" altLang="ko-KR" sz="1300" spc="-150" dirty="0" smtClean="0">
                <a:solidFill>
                  <a:prstClr val="black"/>
                </a:solidFill>
                <a:latin typeface="맑은 고딕"/>
              </a:rPr>
            </a:br>
            <a:r>
              <a:rPr lang="ko-KR" altLang="en-US" sz="1300" spc="-150" dirty="0" smtClean="0">
                <a:solidFill>
                  <a:prstClr val="black"/>
                </a:solidFill>
                <a:latin typeface="맑은 고딕"/>
              </a:rPr>
              <a:t>사출성형기로서 </a:t>
            </a:r>
            <a:r>
              <a:rPr lang="ko-KR" altLang="en-US" sz="1300" spc="-150" dirty="0">
                <a:solidFill>
                  <a:prstClr val="black"/>
                </a:solidFill>
                <a:latin typeface="맑은 고딕"/>
              </a:rPr>
              <a:t>동력에 의하여 </a:t>
            </a:r>
            <a:r>
              <a:rPr lang="en-US" altLang="ko-KR" sz="1300" spc="-150" dirty="0" smtClean="0">
                <a:solidFill>
                  <a:prstClr val="black"/>
                </a:solidFill>
                <a:latin typeface="맑은 고딕"/>
              </a:rPr>
              <a:t/>
            </a:r>
            <a:br>
              <a:rPr lang="en-US" altLang="ko-KR" sz="1300" spc="-150" dirty="0" smtClean="0">
                <a:solidFill>
                  <a:prstClr val="black"/>
                </a:solidFill>
                <a:latin typeface="맑은 고딕"/>
              </a:rPr>
            </a:br>
            <a:r>
              <a:rPr lang="ko-KR" altLang="en-US" sz="1300" spc="-150" dirty="0" smtClean="0">
                <a:solidFill>
                  <a:prstClr val="black"/>
                </a:solidFill>
                <a:latin typeface="맑은 고딕"/>
              </a:rPr>
              <a:t>구동되는 </a:t>
            </a:r>
            <a:r>
              <a:rPr lang="ko-KR" altLang="en-US" sz="1300" spc="-150" dirty="0">
                <a:solidFill>
                  <a:prstClr val="black"/>
                </a:solidFill>
                <a:latin typeface="맑은 고딕"/>
              </a:rPr>
              <a:t>사출성형기에 </a:t>
            </a:r>
            <a:r>
              <a:rPr lang="ko-KR" altLang="en-US" sz="1300" spc="-150" dirty="0" smtClean="0">
                <a:solidFill>
                  <a:prstClr val="black"/>
                </a:solidFill>
                <a:latin typeface="맑은 고딕"/>
              </a:rPr>
              <a:t>적용</a:t>
            </a:r>
            <a:endParaRPr lang="en-US" altLang="ko-KR" sz="1300" spc="-150" dirty="0" smtClean="0">
              <a:solidFill>
                <a:prstClr val="black"/>
              </a:solidFill>
              <a:latin typeface="맑은 고딕"/>
            </a:endParaRPr>
          </a:p>
          <a:p>
            <a:pPr marL="108000" lvl="0">
              <a:lnSpc>
                <a:spcPts val="1800"/>
              </a:lnSpc>
            </a:pPr>
            <a:r>
              <a:rPr lang="ko-KR" altLang="en-US" sz="1300" spc="-150" dirty="0">
                <a:solidFill>
                  <a:srgbClr val="7F7F7F"/>
                </a:solidFill>
                <a:latin typeface="맑은 고딕"/>
              </a:rPr>
              <a:t>형체결력 </a:t>
            </a:r>
            <a:r>
              <a:rPr lang="en-US" altLang="ko-KR" sz="1300" spc="-150" dirty="0">
                <a:solidFill>
                  <a:srgbClr val="7F7F7F"/>
                </a:solidFill>
                <a:latin typeface="맑은 고딕"/>
              </a:rPr>
              <a:t>294kN </a:t>
            </a:r>
            <a:r>
              <a:rPr lang="ko-KR" altLang="en-US" sz="1300" spc="-150" dirty="0">
                <a:solidFill>
                  <a:srgbClr val="7F7F7F"/>
                </a:solidFill>
                <a:latin typeface="맑은 고딕"/>
              </a:rPr>
              <a:t>미만</a:t>
            </a:r>
            <a:r>
              <a:rPr lang="en-US" altLang="ko-KR" sz="1300" spc="-150" dirty="0">
                <a:solidFill>
                  <a:srgbClr val="7F7F7F"/>
                </a:solidFill>
                <a:latin typeface="맑은 고딕"/>
              </a:rPr>
              <a:t>, </a:t>
            </a:r>
            <a:r>
              <a:rPr lang="ko-KR" altLang="en-US" sz="1300" spc="-150" dirty="0">
                <a:solidFill>
                  <a:srgbClr val="7F7F7F"/>
                </a:solidFill>
                <a:latin typeface="맑은 고딕"/>
              </a:rPr>
              <a:t>장화제조용</a:t>
            </a:r>
            <a:r>
              <a:rPr lang="en-US" altLang="ko-KR" sz="1300" spc="-150" dirty="0">
                <a:solidFill>
                  <a:srgbClr val="7F7F7F"/>
                </a:solidFill>
                <a:latin typeface="맑은 고딕"/>
              </a:rPr>
              <a:t>, </a:t>
            </a:r>
            <a:r>
              <a:rPr lang="ko-KR" altLang="en-US" sz="1300" spc="-150" dirty="0">
                <a:solidFill>
                  <a:srgbClr val="7F7F7F"/>
                </a:solidFill>
                <a:latin typeface="맑은 고딕"/>
              </a:rPr>
              <a:t>반응형</a:t>
            </a:r>
            <a:r>
              <a:rPr lang="en-US" altLang="ko-KR" sz="1300" spc="-150" dirty="0">
                <a:solidFill>
                  <a:srgbClr val="7F7F7F"/>
                </a:solidFill>
                <a:latin typeface="맑은 고딕"/>
              </a:rPr>
              <a:t>, </a:t>
            </a:r>
            <a:r>
              <a:rPr lang="ko-KR" altLang="en-US" sz="1300" spc="-150" dirty="0">
                <a:solidFill>
                  <a:srgbClr val="7F7F7F"/>
                </a:solidFill>
                <a:latin typeface="맑은 고딕"/>
              </a:rPr>
              <a:t>압축 및 이송형</a:t>
            </a:r>
            <a:r>
              <a:rPr lang="en-US" altLang="ko-KR" sz="1300" spc="-150" dirty="0">
                <a:solidFill>
                  <a:srgbClr val="7F7F7F"/>
                </a:solidFill>
                <a:latin typeface="맑은 고딕"/>
              </a:rPr>
              <a:t>, </a:t>
            </a:r>
            <a:r>
              <a:rPr lang="ko-KR" altLang="en-US" sz="1300" spc="-150" dirty="0">
                <a:solidFill>
                  <a:srgbClr val="7F7F7F"/>
                </a:solidFill>
                <a:latin typeface="맑은 고딕"/>
              </a:rPr>
              <a:t>클램핑장치 인력작동은 제외</a:t>
            </a:r>
            <a:endParaRPr lang="en-US" altLang="ko-KR" sz="1300" spc="-150" dirty="0">
              <a:solidFill>
                <a:srgbClr val="7F7F7F"/>
              </a:solidFill>
              <a:latin typeface="맑은 고딕"/>
            </a:endParaRPr>
          </a:p>
        </p:txBody>
      </p:sp>
      <p:pic>
        <p:nvPicPr>
          <p:cNvPr id="2" name="Picture 1" descr="04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789" y="2063487"/>
            <a:ext cx="2217208" cy="1973627"/>
          </a:xfrm>
          <a:prstGeom prst="rect">
            <a:avLst/>
          </a:prstGeom>
        </p:spPr>
      </p:pic>
      <p:pic>
        <p:nvPicPr>
          <p:cNvPr id="3" name="Picture 2" descr="045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4569" y="2439295"/>
            <a:ext cx="1874366" cy="1411040"/>
          </a:xfrm>
          <a:prstGeom prst="rect">
            <a:avLst/>
          </a:prstGeom>
        </p:spPr>
      </p:pic>
      <p:pic>
        <p:nvPicPr>
          <p:cNvPr id="4" name="Picture 3" descr="04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831" y="2009312"/>
            <a:ext cx="2092997" cy="647109"/>
          </a:xfrm>
          <a:prstGeom prst="rect">
            <a:avLst/>
          </a:prstGeom>
        </p:spPr>
      </p:pic>
      <p:pic>
        <p:nvPicPr>
          <p:cNvPr id="5" name="Picture 4" descr="047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6095" y="2664974"/>
            <a:ext cx="2379812" cy="143210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417926" y="229266"/>
            <a:ext cx="1439845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300" b="1" spc="-150" dirty="0" smtClean="0">
                <a:latin typeface="+mn-ea"/>
              </a:rPr>
              <a:t>안전하고 건강한 </a:t>
            </a:r>
            <a:endParaRPr lang="ko-KR" altLang="en-US" sz="1300" b="1" spc="-150" dirty="0">
              <a:latin typeface="+mn-ea"/>
            </a:endParaRPr>
          </a:p>
          <a:p>
            <a:r>
              <a:rPr lang="ko-KR" altLang="en-US" sz="1300" b="1" spc="-150" dirty="0">
                <a:latin typeface="+mn-ea"/>
              </a:rPr>
              <a:t>직장생활을 위한 가이드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97481" y="229266"/>
            <a:ext cx="37082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300" b="1" dirty="0" smtClean="0">
                <a:latin typeface="+mn-ea"/>
              </a:rPr>
              <a:t>2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272152" y="6131764"/>
            <a:ext cx="8528847" cy="466574"/>
            <a:chOff x="272152" y="6131764"/>
            <a:chExt cx="8528847" cy="466574"/>
          </a:xfrm>
        </p:grpSpPr>
        <p:sp>
          <p:nvSpPr>
            <p:cNvPr id="16" name="TextBox 15"/>
            <p:cNvSpPr txBox="1"/>
            <p:nvPr/>
          </p:nvSpPr>
          <p:spPr>
            <a:xfrm>
              <a:off x="272152" y="6305950"/>
              <a:ext cx="730272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288000"/>
              <a:r>
                <a:rPr lang="en-US" altLang="ko-KR" sz="1300" b="1" dirty="0" smtClean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26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	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안전보건 첫 걸음 신규 입사자를 위한 안전보건 가이드    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|    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공통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671969" y="6131764"/>
              <a:ext cx="1129030" cy="373380"/>
            </a:xfrm>
            <a:prstGeom prst="rect">
              <a:avLst/>
            </a:prstGeom>
          </p:spPr>
        </p:pic>
      </p:grpSp>
      <p:sp>
        <p:nvSpPr>
          <p:cNvPr id="18" name="TextBox 17"/>
          <p:cNvSpPr txBox="1"/>
          <p:nvPr/>
        </p:nvSpPr>
        <p:spPr>
          <a:xfrm>
            <a:off x="568305" y="1575830"/>
            <a:ext cx="8232693" cy="3206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8000" indent="-288000">
              <a:lnSpc>
                <a:spcPts val="2500"/>
              </a:lnSpc>
              <a:spcAft>
                <a:spcPts val="600"/>
              </a:spcAft>
              <a:buFont typeface="Wingdings" pitchFamily="2" charset="2"/>
              <a:buChar char="v"/>
            </a:pPr>
            <a:r>
              <a:rPr lang="ko-KR" altLang="en-US" sz="2000" b="1" spc="-50" dirty="0">
                <a:solidFill>
                  <a:srgbClr val="CE435F"/>
                </a:solidFill>
                <a:latin typeface="+mn-ea"/>
              </a:rPr>
              <a:t>안전검사 기계 </a:t>
            </a:r>
            <a:r>
              <a:rPr lang="en-US" altLang="ko-KR" sz="2000" b="1" spc="-50" dirty="0">
                <a:solidFill>
                  <a:srgbClr val="CE435F"/>
                </a:solidFill>
                <a:latin typeface="+mn-ea"/>
              </a:rPr>
              <a:t>· </a:t>
            </a:r>
            <a:r>
              <a:rPr lang="ko-KR" altLang="en-US" sz="2000" b="1" spc="-50" dirty="0">
                <a:solidFill>
                  <a:srgbClr val="CE435F"/>
                </a:solidFill>
                <a:latin typeface="+mn-ea"/>
              </a:rPr>
              <a:t>기구 </a:t>
            </a:r>
            <a:r>
              <a:rPr lang="en-US" altLang="ko-KR" sz="2000" b="1" spc="-50" dirty="0">
                <a:solidFill>
                  <a:srgbClr val="CE435F"/>
                </a:solidFill>
                <a:latin typeface="+mn-ea"/>
              </a:rPr>
              <a:t>· </a:t>
            </a:r>
            <a:r>
              <a:rPr lang="ko-KR" altLang="en-US" sz="2000" b="1" spc="-50" dirty="0" smtClean="0">
                <a:solidFill>
                  <a:srgbClr val="CE435F"/>
                </a:solidFill>
                <a:latin typeface="+mn-ea"/>
              </a:rPr>
              <a:t>설비 </a:t>
            </a:r>
            <a:r>
              <a:rPr lang="ko-KR" altLang="en-US" sz="2000" b="1" spc="-50" dirty="0">
                <a:solidFill>
                  <a:srgbClr val="CE435F"/>
                </a:solidFill>
                <a:latin typeface="+mn-ea"/>
              </a:rPr>
              <a:t>검사대상 및 범위</a:t>
            </a:r>
          </a:p>
        </p:txBody>
      </p:sp>
    </p:spTree>
    <p:extLst>
      <p:ext uri="{BB962C8B-B14F-4D97-AF65-F5344CB8AC3E}">
        <p14:creationId xmlns:p14="http://schemas.microsoft.com/office/powerpoint/2010/main" val="7945305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048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983" y="1915731"/>
            <a:ext cx="2249109" cy="2026603"/>
          </a:xfrm>
          <a:prstGeom prst="rect">
            <a:avLst/>
          </a:prstGeom>
        </p:spPr>
      </p:pic>
      <p:pic>
        <p:nvPicPr>
          <p:cNvPr id="7" name="Picture 6" descr="049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287" y="2004860"/>
            <a:ext cx="2178973" cy="1985573"/>
          </a:xfrm>
          <a:prstGeom prst="rect">
            <a:avLst/>
          </a:prstGeom>
        </p:spPr>
      </p:pic>
      <p:pic>
        <p:nvPicPr>
          <p:cNvPr id="8" name="Picture 7" descr="050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8215" y="2189839"/>
            <a:ext cx="2119435" cy="1692535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417926" y="229266"/>
            <a:ext cx="1439845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300" b="1" spc="-150" dirty="0" smtClean="0">
                <a:latin typeface="+mn-ea"/>
              </a:rPr>
              <a:t>안전하고 건강한 </a:t>
            </a:r>
            <a:endParaRPr lang="ko-KR" altLang="en-US" sz="1300" b="1" spc="-150" dirty="0">
              <a:latin typeface="+mn-ea"/>
            </a:endParaRPr>
          </a:p>
          <a:p>
            <a:r>
              <a:rPr lang="ko-KR" altLang="en-US" sz="1300" b="1" spc="-150" dirty="0">
                <a:latin typeface="+mn-ea"/>
              </a:rPr>
              <a:t>직장생활을 위한 가이드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97481" y="229266"/>
            <a:ext cx="37082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300" b="1" dirty="0" smtClean="0">
                <a:latin typeface="+mn-ea"/>
              </a:rPr>
              <a:t>2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272152" y="6131764"/>
            <a:ext cx="8528847" cy="466574"/>
            <a:chOff x="272152" y="6131764"/>
            <a:chExt cx="8528847" cy="466574"/>
          </a:xfrm>
        </p:grpSpPr>
        <p:sp>
          <p:nvSpPr>
            <p:cNvPr id="16" name="TextBox 15"/>
            <p:cNvSpPr txBox="1"/>
            <p:nvPr/>
          </p:nvSpPr>
          <p:spPr>
            <a:xfrm>
              <a:off x="272152" y="6305950"/>
              <a:ext cx="730272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288000"/>
              <a:r>
                <a:rPr lang="en-US" altLang="ko-KR" sz="1300" b="1" dirty="0" smtClean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27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	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안전보건 첫 걸음 신규 입사자를 위한 안전보건 가이드    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|    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공통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671969" y="6131764"/>
              <a:ext cx="1129030" cy="373380"/>
            </a:xfrm>
            <a:prstGeom prst="rect">
              <a:avLst/>
            </a:prstGeom>
          </p:spPr>
        </p:pic>
      </p:grpSp>
      <p:sp>
        <p:nvSpPr>
          <p:cNvPr id="18" name="TextBox 17"/>
          <p:cNvSpPr txBox="1"/>
          <p:nvPr/>
        </p:nvSpPr>
        <p:spPr>
          <a:xfrm>
            <a:off x="1922320" y="180673"/>
            <a:ext cx="7221680" cy="6001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3300" b="1" spc="-1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유해 </a:t>
            </a:r>
            <a:r>
              <a:rPr lang="en-US" altLang="ko-KR" sz="3300" b="1" spc="-1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· </a:t>
            </a:r>
            <a:r>
              <a:rPr lang="ko-KR" altLang="en-US" sz="3300" b="1" spc="-1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위험기계기구 </a:t>
            </a:r>
            <a:r>
              <a:rPr lang="ko-KR" altLang="en-US" sz="3300" b="1" spc="-1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방호조치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22096" y="4025684"/>
            <a:ext cx="243490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8000" lvl="0">
              <a:lnSpc>
                <a:spcPts val="1800"/>
              </a:lnSpc>
            </a:pPr>
            <a:r>
              <a:rPr lang="ko-KR" altLang="en-US" sz="1300" b="1" spc="-150" dirty="0">
                <a:solidFill>
                  <a:srgbClr val="CE435F"/>
                </a:solidFill>
                <a:latin typeface="맑은 고딕"/>
              </a:rPr>
              <a:t>원심기</a:t>
            </a:r>
            <a:endParaRPr lang="en-US" altLang="ko-KR" sz="1300" b="1" spc="-150" dirty="0">
              <a:solidFill>
                <a:srgbClr val="CE435F"/>
              </a:solidFill>
              <a:latin typeface="맑은 고딕"/>
            </a:endParaRPr>
          </a:p>
          <a:p>
            <a:pPr marL="108000" lvl="0" indent="-108000">
              <a:lnSpc>
                <a:spcPts val="1800"/>
              </a:lnSpc>
              <a:buFont typeface="Arial"/>
              <a:buChar char="•"/>
            </a:pPr>
            <a:r>
              <a:rPr lang="ko-KR" altLang="en-US" sz="1300" spc="-150" dirty="0" smtClean="0">
                <a:solidFill>
                  <a:prstClr val="black"/>
                </a:solidFill>
                <a:latin typeface="맑은 고딕"/>
              </a:rPr>
              <a:t>액체</a:t>
            </a:r>
            <a:r>
              <a:rPr lang="ko-KR" altLang="en-US" sz="1400" dirty="0">
                <a:latin typeface="+mn-ea"/>
              </a:rPr>
              <a:t> </a:t>
            </a:r>
            <a:r>
              <a:rPr lang="en-US" altLang="ko-KR" sz="1400" dirty="0">
                <a:latin typeface="+mn-ea"/>
              </a:rPr>
              <a:t>· </a:t>
            </a:r>
            <a:r>
              <a:rPr lang="ko-KR" altLang="en-US" sz="1300" spc="-150" dirty="0" smtClean="0">
                <a:solidFill>
                  <a:prstClr val="black"/>
                </a:solidFill>
                <a:latin typeface="맑은 고딕"/>
              </a:rPr>
              <a:t>고체 </a:t>
            </a:r>
            <a:r>
              <a:rPr lang="ko-KR" altLang="en-US" sz="1300" spc="-150" dirty="0">
                <a:solidFill>
                  <a:prstClr val="black"/>
                </a:solidFill>
                <a:latin typeface="맑은 고딕"/>
              </a:rPr>
              <a:t>사이에서의 분리 또는 이 물질들 중 최소 </a:t>
            </a:r>
            <a:r>
              <a:rPr lang="en-US" altLang="ko-KR" sz="1300" spc="-150" dirty="0">
                <a:solidFill>
                  <a:prstClr val="black"/>
                </a:solidFill>
                <a:latin typeface="맑은 고딕"/>
              </a:rPr>
              <a:t>2</a:t>
            </a:r>
            <a:r>
              <a:rPr lang="ko-KR" altLang="en-US" sz="1300" spc="-150" dirty="0">
                <a:solidFill>
                  <a:prstClr val="black"/>
                </a:solidFill>
                <a:latin typeface="맑은 고딕"/>
              </a:rPr>
              <a:t>개를 분리하기 위한 것으로서 동력에 의해 작동되는 산업용 원심기</a:t>
            </a:r>
            <a:endParaRPr lang="en-US" altLang="ko-KR" sz="1300" spc="-150" dirty="0">
              <a:solidFill>
                <a:prstClr val="black"/>
              </a:solidFill>
              <a:latin typeface="맑은 고딕"/>
            </a:endParaRPr>
          </a:p>
          <a:p>
            <a:pPr marL="108000" lvl="0">
              <a:lnSpc>
                <a:spcPts val="1800"/>
              </a:lnSpc>
            </a:pPr>
            <a:r>
              <a:rPr lang="ko-KR" altLang="en-US" sz="13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/>
              </a:rPr>
              <a:t>회전운동에너지 </a:t>
            </a:r>
            <a:r>
              <a:rPr lang="en-US" altLang="ko-KR" sz="13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/>
              </a:rPr>
              <a:t>750J </a:t>
            </a:r>
            <a:r>
              <a:rPr lang="ko-KR" altLang="en-US" sz="13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/>
              </a:rPr>
              <a:t>이하</a:t>
            </a:r>
            <a:r>
              <a:rPr lang="en-US" altLang="ko-KR" sz="13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/>
              </a:rPr>
              <a:t>, </a:t>
            </a:r>
            <a:r>
              <a:rPr lang="ko-KR" altLang="en-US" sz="13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/>
              </a:rPr>
              <a:t>최고 원주속도 </a:t>
            </a:r>
            <a:r>
              <a:rPr lang="en-US" altLang="ko-KR" sz="13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/>
              </a:rPr>
              <a:t>300m/s </a:t>
            </a:r>
            <a:r>
              <a:rPr lang="ko-KR" altLang="en-US" sz="13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/>
              </a:rPr>
              <a:t>초과</a:t>
            </a:r>
            <a:r>
              <a:rPr lang="en-US" altLang="ko-KR" sz="13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/>
              </a:rPr>
              <a:t>, </a:t>
            </a:r>
            <a:r>
              <a:rPr lang="ko-KR" altLang="en-US" sz="13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/>
              </a:rPr>
              <a:t>화학설비 해당은 제외</a:t>
            </a:r>
            <a:endParaRPr lang="en-US" altLang="ko-KR" sz="1300" spc="-150" dirty="0">
              <a:solidFill>
                <a:schemeClr val="tx1">
                  <a:lumMod val="50000"/>
                  <a:lumOff val="50000"/>
                </a:schemeClr>
              </a:solidFill>
              <a:latin typeface="맑은 고딕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235615" y="4025684"/>
            <a:ext cx="2484133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8000" lvl="0">
              <a:lnSpc>
                <a:spcPts val="1800"/>
              </a:lnSpc>
            </a:pPr>
            <a:r>
              <a:rPr lang="ko-KR" altLang="en-US" sz="1300" b="1" spc="-150" dirty="0">
                <a:solidFill>
                  <a:srgbClr val="CE435F"/>
                </a:solidFill>
                <a:latin typeface="맑은 고딕"/>
              </a:rPr>
              <a:t>화학설비 및 부속설비</a:t>
            </a:r>
            <a:endParaRPr lang="en-US" altLang="ko-KR" sz="1300" b="1" spc="-150" dirty="0">
              <a:solidFill>
                <a:srgbClr val="CE435F"/>
              </a:solidFill>
              <a:latin typeface="맑은 고딕"/>
            </a:endParaRPr>
          </a:p>
          <a:p>
            <a:pPr marL="108000" lvl="0" indent="-108000">
              <a:lnSpc>
                <a:spcPts val="1800"/>
              </a:lnSpc>
              <a:buFont typeface="Arial"/>
              <a:buChar char="•"/>
            </a:pPr>
            <a:r>
              <a:rPr lang="ko-KR" altLang="en-US" sz="1300" spc="-150" dirty="0">
                <a:solidFill>
                  <a:prstClr val="black"/>
                </a:solidFill>
                <a:latin typeface="맑은 고딕"/>
              </a:rPr>
              <a:t>「산업안전보건기준에관한규칙」 제</a:t>
            </a:r>
            <a:r>
              <a:rPr lang="en-US" altLang="ko-KR" sz="1300" spc="-150" dirty="0">
                <a:solidFill>
                  <a:prstClr val="black"/>
                </a:solidFill>
                <a:latin typeface="맑은 고딕"/>
              </a:rPr>
              <a:t>273</a:t>
            </a:r>
            <a:r>
              <a:rPr lang="ko-KR" altLang="en-US" sz="1300" spc="-150" dirty="0">
                <a:solidFill>
                  <a:prstClr val="black"/>
                </a:solidFill>
                <a:latin typeface="맑은 고딕"/>
              </a:rPr>
              <a:t>조 “특수화학설비”로서 위험 물질을 안전보건규칙 별표</a:t>
            </a:r>
            <a:r>
              <a:rPr lang="en-US" altLang="ko-KR" sz="1300" spc="-150" dirty="0">
                <a:solidFill>
                  <a:prstClr val="black"/>
                </a:solidFill>
                <a:latin typeface="맑은 고딕"/>
              </a:rPr>
              <a:t>9 </a:t>
            </a:r>
            <a:r>
              <a:rPr lang="ko-KR" altLang="en-US" sz="1300" spc="-150" dirty="0">
                <a:solidFill>
                  <a:prstClr val="black"/>
                </a:solidFill>
                <a:latin typeface="맑은 고딕"/>
              </a:rPr>
              <a:t>기준량 이상으로 취급하는 것</a:t>
            </a:r>
            <a:endParaRPr lang="en-US" altLang="ko-KR" sz="1300" spc="-150" dirty="0">
              <a:solidFill>
                <a:prstClr val="black"/>
              </a:solidFill>
              <a:latin typeface="맑은 고딕"/>
            </a:endParaRPr>
          </a:p>
          <a:p>
            <a:pPr marL="108000" lvl="0">
              <a:lnSpc>
                <a:spcPts val="1800"/>
              </a:lnSpc>
            </a:pPr>
            <a:r>
              <a:rPr lang="ko-KR" altLang="en-US" sz="1300" spc="-150" dirty="0">
                <a:solidFill>
                  <a:srgbClr val="7F7F7F"/>
                </a:solidFill>
                <a:latin typeface="맑은 고딕"/>
              </a:rPr>
              <a:t>공정안전보고서 제출대상 설비 제외</a:t>
            </a:r>
            <a:endParaRPr lang="en-US" altLang="ko-KR" sz="1300" spc="-150" dirty="0">
              <a:solidFill>
                <a:srgbClr val="7F7F7F"/>
              </a:solidFill>
              <a:latin typeface="맑은 고딕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719749" y="4025684"/>
            <a:ext cx="279644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8000" lvl="0">
              <a:lnSpc>
                <a:spcPts val="1800"/>
              </a:lnSpc>
            </a:pPr>
            <a:r>
              <a:rPr lang="ko-KR" altLang="en-US" sz="1300" b="1" spc="-150" dirty="0">
                <a:solidFill>
                  <a:srgbClr val="CE435F"/>
                </a:solidFill>
                <a:latin typeface="맑은 고딕"/>
              </a:rPr>
              <a:t>건조설비 및 부속설비</a:t>
            </a:r>
            <a:endParaRPr lang="en-US" altLang="ko-KR" sz="1300" b="1" spc="-150" dirty="0">
              <a:solidFill>
                <a:srgbClr val="CE435F"/>
              </a:solidFill>
              <a:latin typeface="맑은 고딕"/>
            </a:endParaRPr>
          </a:p>
          <a:p>
            <a:pPr marL="108000" lvl="0" indent="-108000">
              <a:lnSpc>
                <a:spcPts val="1800"/>
              </a:lnSpc>
              <a:buFont typeface="Arial"/>
              <a:buChar char="•"/>
            </a:pPr>
            <a:r>
              <a:rPr lang="ko-KR" altLang="en-US" sz="1300" spc="-150" dirty="0">
                <a:solidFill>
                  <a:prstClr val="black"/>
                </a:solidFill>
                <a:latin typeface="맑은 고딕"/>
              </a:rPr>
              <a:t>연료의 최대사용량이 매시간당 </a:t>
            </a:r>
            <a:r>
              <a:rPr lang="en-US" altLang="ko-KR" sz="1300" spc="-150" dirty="0">
                <a:solidFill>
                  <a:prstClr val="black"/>
                </a:solidFill>
                <a:latin typeface="맑은 고딕"/>
              </a:rPr>
              <a:t>50Kg</a:t>
            </a:r>
            <a:r>
              <a:rPr lang="ko-KR" altLang="en-US" sz="1300" spc="-150" dirty="0">
                <a:solidFill>
                  <a:prstClr val="black"/>
                </a:solidFill>
                <a:latin typeface="맑은 고딕"/>
              </a:rPr>
              <a:t>이상이고</a:t>
            </a:r>
            <a:r>
              <a:rPr lang="en-US" altLang="ko-KR" sz="1300" spc="-150" dirty="0">
                <a:solidFill>
                  <a:prstClr val="black"/>
                </a:solidFill>
                <a:latin typeface="맑은 고딕"/>
              </a:rPr>
              <a:t>, </a:t>
            </a:r>
            <a:r>
              <a:rPr lang="ko-KR" altLang="en-US" sz="1300" spc="-150" dirty="0">
                <a:solidFill>
                  <a:prstClr val="black"/>
                </a:solidFill>
                <a:latin typeface="맑은 고딕"/>
              </a:rPr>
              <a:t>전열의 경우 정격소비전력이 </a:t>
            </a:r>
            <a:r>
              <a:rPr lang="en-US" altLang="ko-KR" sz="1300" spc="-150" dirty="0">
                <a:solidFill>
                  <a:prstClr val="black"/>
                </a:solidFill>
                <a:latin typeface="맑은 고딕"/>
              </a:rPr>
              <a:t>50kW</a:t>
            </a:r>
            <a:r>
              <a:rPr lang="ko-KR" altLang="en-US" sz="1300" spc="-150" dirty="0">
                <a:solidFill>
                  <a:prstClr val="black"/>
                </a:solidFill>
                <a:latin typeface="맑은 고딕"/>
              </a:rPr>
              <a:t>이상으로서 수분 및 용제건조</a:t>
            </a:r>
            <a:r>
              <a:rPr lang="en-US" altLang="ko-KR" sz="1300" spc="-150" dirty="0">
                <a:solidFill>
                  <a:prstClr val="black"/>
                </a:solidFill>
                <a:latin typeface="맑은 고딕"/>
              </a:rPr>
              <a:t>, </a:t>
            </a:r>
            <a:r>
              <a:rPr lang="ko-KR" altLang="en-US" sz="1300" spc="-150" dirty="0">
                <a:solidFill>
                  <a:prstClr val="black"/>
                </a:solidFill>
                <a:latin typeface="맑은 고딕"/>
              </a:rPr>
              <a:t>도료 및 코팅피막 개선으로 가연성 가스발생</a:t>
            </a:r>
            <a:r>
              <a:rPr lang="en-US" altLang="ko-KR" sz="1300" spc="-150" dirty="0">
                <a:solidFill>
                  <a:prstClr val="black"/>
                </a:solidFill>
                <a:latin typeface="맑은 고딕"/>
              </a:rPr>
              <a:t>, </a:t>
            </a:r>
            <a:r>
              <a:rPr lang="ko-KR" altLang="en-US" sz="1300" spc="-150" dirty="0">
                <a:solidFill>
                  <a:prstClr val="black"/>
                </a:solidFill>
                <a:latin typeface="맑은 고딕"/>
              </a:rPr>
              <a:t>가연성 분말 건조설비로 분진발생 설비에 해당</a:t>
            </a:r>
            <a:endParaRPr lang="en-US" altLang="ko-KR" sz="1300" spc="-150" dirty="0">
              <a:solidFill>
                <a:prstClr val="black"/>
              </a:solidFill>
              <a:latin typeface="맑은 고딕"/>
            </a:endParaRPr>
          </a:p>
          <a:p>
            <a:pPr marL="108000" lvl="0">
              <a:lnSpc>
                <a:spcPts val="1800"/>
              </a:lnSpc>
            </a:pPr>
            <a:r>
              <a:rPr lang="ko-KR" altLang="en-US" sz="1300" spc="-150" dirty="0">
                <a:solidFill>
                  <a:srgbClr val="7F7F7F"/>
                </a:solidFill>
                <a:latin typeface="맑은 고딕"/>
              </a:rPr>
              <a:t>공정안전보고서 제출대상 설비 제외</a:t>
            </a:r>
            <a:endParaRPr lang="en-US" altLang="ko-KR" sz="1300" spc="-150" dirty="0">
              <a:solidFill>
                <a:srgbClr val="7F7F7F"/>
              </a:solidFill>
              <a:latin typeface="맑은 고딕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68305" y="1575830"/>
            <a:ext cx="8232693" cy="3206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8000" indent="-288000">
              <a:lnSpc>
                <a:spcPts val="2500"/>
              </a:lnSpc>
              <a:spcAft>
                <a:spcPts val="600"/>
              </a:spcAft>
              <a:buFont typeface="Wingdings" pitchFamily="2" charset="2"/>
              <a:buChar char="v"/>
            </a:pPr>
            <a:r>
              <a:rPr lang="ko-KR" altLang="en-US" sz="2000" b="1" spc="-50" dirty="0">
                <a:solidFill>
                  <a:srgbClr val="CE435F"/>
                </a:solidFill>
                <a:latin typeface="+mn-ea"/>
              </a:rPr>
              <a:t>안전검사 기계 </a:t>
            </a:r>
            <a:r>
              <a:rPr lang="en-US" altLang="ko-KR" sz="2000" b="1" spc="-50" dirty="0">
                <a:solidFill>
                  <a:srgbClr val="CE435F"/>
                </a:solidFill>
                <a:latin typeface="+mn-ea"/>
              </a:rPr>
              <a:t>· </a:t>
            </a:r>
            <a:r>
              <a:rPr lang="ko-KR" altLang="en-US" sz="2000" b="1" spc="-50" dirty="0">
                <a:solidFill>
                  <a:srgbClr val="CE435F"/>
                </a:solidFill>
                <a:latin typeface="+mn-ea"/>
              </a:rPr>
              <a:t>기구 </a:t>
            </a:r>
            <a:r>
              <a:rPr lang="en-US" altLang="ko-KR" sz="2000" b="1" spc="-50" dirty="0">
                <a:solidFill>
                  <a:srgbClr val="CE435F"/>
                </a:solidFill>
                <a:latin typeface="+mn-ea"/>
              </a:rPr>
              <a:t>· </a:t>
            </a:r>
            <a:r>
              <a:rPr lang="ko-KR" altLang="en-US" sz="2000" b="1" spc="-50" dirty="0" smtClean="0">
                <a:solidFill>
                  <a:srgbClr val="CE435F"/>
                </a:solidFill>
                <a:latin typeface="+mn-ea"/>
              </a:rPr>
              <a:t>설비 </a:t>
            </a:r>
            <a:r>
              <a:rPr lang="ko-KR" altLang="en-US" sz="2000" b="1" spc="-50" dirty="0">
                <a:solidFill>
                  <a:srgbClr val="CE435F"/>
                </a:solidFill>
                <a:latin typeface="+mn-ea"/>
              </a:rPr>
              <a:t>검사대상 및 범위</a:t>
            </a:r>
          </a:p>
        </p:txBody>
      </p:sp>
    </p:spTree>
    <p:extLst>
      <p:ext uri="{BB962C8B-B14F-4D97-AF65-F5344CB8AC3E}">
        <p14:creationId xmlns:p14="http://schemas.microsoft.com/office/powerpoint/2010/main" val="13687912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/>
          <p:cNvSpPr/>
          <p:nvPr/>
        </p:nvSpPr>
        <p:spPr>
          <a:xfrm>
            <a:off x="2516788" y="2221500"/>
            <a:ext cx="1871203" cy="21646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8000" lvl="0">
              <a:lnSpc>
                <a:spcPts val="1800"/>
              </a:lnSpc>
            </a:pPr>
            <a:r>
              <a:rPr lang="ko-KR" altLang="en-US" sz="1300" b="1" spc="-150" dirty="0" smtClean="0">
                <a:solidFill>
                  <a:srgbClr val="CE435F"/>
                </a:solidFill>
                <a:latin typeface="맑은 고딕"/>
              </a:rPr>
              <a:t>롤러기</a:t>
            </a:r>
            <a:endParaRPr lang="en-US" altLang="ko-KR" sz="1300" b="1" spc="-150" dirty="0">
              <a:solidFill>
                <a:srgbClr val="CE435F"/>
              </a:solidFill>
              <a:latin typeface="맑은 고딕"/>
            </a:endParaRPr>
          </a:p>
          <a:p>
            <a:pPr marL="108000" lvl="0" indent="-108000">
              <a:lnSpc>
                <a:spcPts val="1800"/>
              </a:lnSpc>
              <a:buFont typeface="Arial"/>
              <a:buChar char="•"/>
            </a:pPr>
            <a:r>
              <a:rPr lang="ko-KR" altLang="en-US" sz="1300" spc="-150" dirty="0">
                <a:solidFill>
                  <a:prstClr val="black"/>
                </a:solidFill>
                <a:latin typeface="맑은 고딕"/>
              </a:rPr>
              <a:t>롤러의 압력에 의하여 고무</a:t>
            </a:r>
            <a:r>
              <a:rPr lang="en-US" altLang="ko-KR" sz="1300" spc="-150" dirty="0">
                <a:solidFill>
                  <a:prstClr val="black"/>
                </a:solidFill>
                <a:latin typeface="맑은 고딕"/>
              </a:rPr>
              <a:t>, </a:t>
            </a:r>
            <a:r>
              <a:rPr lang="ko-KR" altLang="en-US" sz="1300" spc="-150" dirty="0">
                <a:solidFill>
                  <a:prstClr val="black"/>
                </a:solidFill>
                <a:latin typeface="맑은 고딕"/>
              </a:rPr>
              <a:t>고무화합물 또는 합성수지를 소성변형 시키거나 연화시키는 롤러기로서 동력에 의하여 구동되는 </a:t>
            </a:r>
            <a:r>
              <a:rPr lang="ko-KR" altLang="en-US" sz="1300" spc="-150" dirty="0" smtClean="0">
                <a:solidFill>
                  <a:prstClr val="black"/>
                </a:solidFill>
                <a:latin typeface="맑은 고딕"/>
              </a:rPr>
              <a:t>롤러기</a:t>
            </a:r>
            <a:endParaRPr lang="en-US" altLang="ko-KR" sz="1300" spc="-150" dirty="0">
              <a:solidFill>
                <a:prstClr val="black"/>
              </a:solidFill>
              <a:latin typeface="맑은 고딕"/>
            </a:endParaRPr>
          </a:p>
          <a:p>
            <a:pPr marL="108000" lvl="0">
              <a:lnSpc>
                <a:spcPts val="1800"/>
              </a:lnSpc>
            </a:pPr>
            <a:r>
              <a:rPr lang="ko-KR" altLang="en-US" sz="13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/>
              </a:rPr>
              <a:t>작업자가 접근 할 수 없는 밀폐형구조 제외</a:t>
            </a:r>
            <a:endParaRPr lang="en-US" altLang="ko-KR" sz="1300" spc="-150" dirty="0">
              <a:solidFill>
                <a:schemeClr val="tx1">
                  <a:lumMod val="50000"/>
                  <a:lumOff val="50000"/>
                </a:schemeClr>
              </a:solidFill>
              <a:latin typeface="맑은 고딕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2516788" y="4710773"/>
            <a:ext cx="1871203" cy="1241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8000" lvl="0">
              <a:lnSpc>
                <a:spcPts val="1800"/>
              </a:lnSpc>
            </a:pPr>
            <a:r>
              <a:rPr lang="ko-KR" altLang="en-US" sz="1300" b="1" spc="-150" dirty="0" smtClean="0">
                <a:solidFill>
                  <a:srgbClr val="CE435F"/>
                </a:solidFill>
                <a:latin typeface="맑은 고딕"/>
              </a:rPr>
              <a:t>곤돌라</a:t>
            </a:r>
            <a:endParaRPr lang="en-US" altLang="ko-KR" sz="1300" b="1" spc="-150" dirty="0" smtClean="0">
              <a:solidFill>
                <a:srgbClr val="CE435F"/>
              </a:solidFill>
              <a:latin typeface="맑은 고딕"/>
            </a:endParaRPr>
          </a:p>
          <a:p>
            <a:pPr marL="108000" lvl="0" indent="-108000">
              <a:lnSpc>
                <a:spcPts val="1800"/>
              </a:lnSpc>
              <a:buFont typeface="Arial"/>
              <a:buChar char="•"/>
            </a:pPr>
            <a:r>
              <a:rPr lang="ko-KR" altLang="en-US" sz="1300" spc="-150" dirty="0">
                <a:solidFill>
                  <a:prstClr val="black"/>
                </a:solidFill>
                <a:latin typeface="맑은 고딕"/>
              </a:rPr>
              <a:t>동력으로 구동되는 </a:t>
            </a:r>
            <a:r>
              <a:rPr lang="ko-KR" altLang="en-US" sz="1300" spc="-150" dirty="0" smtClean="0">
                <a:solidFill>
                  <a:prstClr val="black"/>
                </a:solidFill>
                <a:latin typeface="맑은 고딕"/>
              </a:rPr>
              <a:t>것</a:t>
            </a:r>
            <a:endParaRPr lang="en-US" altLang="ko-KR" sz="1300" spc="-150" dirty="0" smtClean="0">
              <a:solidFill>
                <a:prstClr val="black"/>
              </a:solidFill>
              <a:latin typeface="맑은 고딕"/>
            </a:endParaRPr>
          </a:p>
          <a:p>
            <a:pPr marL="108000" lvl="0">
              <a:lnSpc>
                <a:spcPts val="1800"/>
              </a:lnSpc>
            </a:pPr>
            <a:r>
              <a:rPr lang="ko-KR" altLang="en-US" sz="1300" spc="-150" dirty="0">
                <a:solidFill>
                  <a:srgbClr val="7F7F7F"/>
                </a:solidFill>
                <a:latin typeface="맑은 고딕"/>
              </a:rPr>
              <a:t>엔진구동 방식</a:t>
            </a:r>
            <a:r>
              <a:rPr lang="en-US" altLang="ko-KR" sz="1300" spc="-150" dirty="0">
                <a:solidFill>
                  <a:srgbClr val="7F7F7F"/>
                </a:solidFill>
                <a:latin typeface="맑은 고딕"/>
              </a:rPr>
              <a:t>, </a:t>
            </a:r>
            <a:r>
              <a:rPr lang="ko-KR" altLang="en-US" sz="1300" spc="-150" dirty="0">
                <a:solidFill>
                  <a:srgbClr val="7F7F7F"/>
                </a:solidFill>
                <a:latin typeface="맑은 고딕"/>
              </a:rPr>
              <a:t>지면에서 </a:t>
            </a:r>
            <a:r>
              <a:rPr lang="en-US" altLang="ko-KR" sz="1300" spc="-150" dirty="0">
                <a:solidFill>
                  <a:srgbClr val="7F7F7F"/>
                </a:solidFill>
                <a:latin typeface="맑은 고딕"/>
              </a:rPr>
              <a:t>45°</a:t>
            </a:r>
            <a:r>
              <a:rPr lang="ko-KR" altLang="en-US" sz="1300" spc="-150" dirty="0">
                <a:solidFill>
                  <a:srgbClr val="7F7F7F"/>
                </a:solidFill>
                <a:latin typeface="맑은 고딕"/>
              </a:rPr>
              <a:t>이하로 설치된 곤돌라는 제외</a:t>
            </a:r>
            <a:endParaRPr lang="en-US" altLang="ko-KR" sz="1300" spc="-150" dirty="0">
              <a:solidFill>
                <a:srgbClr val="7F7F7F"/>
              </a:solidFill>
              <a:latin typeface="맑은 고딕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389550" y="4133692"/>
            <a:ext cx="212353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8000" lvl="0">
              <a:lnSpc>
                <a:spcPts val="1800"/>
              </a:lnSpc>
            </a:pPr>
            <a:r>
              <a:rPr lang="ko-KR" altLang="en-US" sz="1300" b="1" spc="-150" dirty="0" smtClean="0">
                <a:solidFill>
                  <a:srgbClr val="CE435F"/>
                </a:solidFill>
                <a:latin typeface="맑은 고딕"/>
              </a:rPr>
              <a:t>국소 배기장치</a:t>
            </a:r>
            <a:endParaRPr lang="en-US" altLang="ko-KR" sz="1300" b="1" spc="-150" dirty="0">
              <a:solidFill>
                <a:srgbClr val="CE435F"/>
              </a:solidFill>
              <a:latin typeface="맑은 고딕"/>
            </a:endParaRPr>
          </a:p>
          <a:p>
            <a:pPr marL="108000" lvl="0" indent="-108000">
              <a:lnSpc>
                <a:spcPts val="1800"/>
              </a:lnSpc>
              <a:buFont typeface="Arial"/>
              <a:buChar char="•"/>
            </a:pPr>
            <a:r>
              <a:rPr lang="ko-KR" altLang="en-US" sz="1300" spc="-150" dirty="0">
                <a:solidFill>
                  <a:prstClr val="black"/>
                </a:solidFill>
                <a:latin typeface="맑은 고딕"/>
              </a:rPr>
              <a:t>유해물질</a:t>
            </a:r>
            <a:r>
              <a:rPr lang="en-US" altLang="ko-KR" sz="1300" spc="-150" dirty="0">
                <a:solidFill>
                  <a:prstClr val="black"/>
                </a:solidFill>
                <a:latin typeface="맑은 고딕"/>
              </a:rPr>
              <a:t>(49</a:t>
            </a:r>
            <a:r>
              <a:rPr lang="ko-KR" altLang="en-US" sz="1300" spc="-150" dirty="0">
                <a:solidFill>
                  <a:prstClr val="black"/>
                </a:solidFill>
                <a:latin typeface="맑은 고딕"/>
              </a:rPr>
              <a:t>종</a:t>
            </a:r>
            <a:r>
              <a:rPr lang="en-US" altLang="ko-KR" sz="1300" spc="-150" dirty="0">
                <a:solidFill>
                  <a:prstClr val="black"/>
                </a:solidFill>
                <a:latin typeface="맑은 고딕"/>
              </a:rPr>
              <a:t>)</a:t>
            </a:r>
            <a:r>
              <a:rPr lang="ko-KR" altLang="en-US" sz="1300" spc="-150" dirty="0">
                <a:solidFill>
                  <a:prstClr val="black"/>
                </a:solidFill>
                <a:latin typeface="맑은 고딕"/>
              </a:rPr>
              <a:t>에 따른 건강장해를 예방하기 </a:t>
            </a:r>
            <a:r>
              <a:rPr lang="en-US" altLang="ko-KR" sz="1300" spc="-150" dirty="0" smtClean="0">
                <a:solidFill>
                  <a:prstClr val="black"/>
                </a:solidFill>
                <a:latin typeface="맑은 고딕"/>
              </a:rPr>
              <a:t/>
            </a:r>
            <a:br>
              <a:rPr lang="en-US" altLang="ko-KR" sz="1300" spc="-150" dirty="0" smtClean="0">
                <a:solidFill>
                  <a:prstClr val="black"/>
                </a:solidFill>
                <a:latin typeface="맑은 고딕"/>
              </a:rPr>
            </a:br>
            <a:r>
              <a:rPr lang="ko-KR" altLang="en-US" sz="1300" spc="-150" dirty="0" smtClean="0">
                <a:solidFill>
                  <a:prstClr val="black"/>
                </a:solidFill>
                <a:latin typeface="맑은 고딕"/>
              </a:rPr>
              <a:t>위하여 설치한 국소배기장치에 </a:t>
            </a:r>
            <a:r>
              <a:rPr lang="ko-KR" altLang="en-US" sz="1300" spc="-150" dirty="0">
                <a:solidFill>
                  <a:prstClr val="black"/>
                </a:solidFill>
                <a:latin typeface="맑은 고딕"/>
              </a:rPr>
              <a:t>한하여 </a:t>
            </a:r>
            <a:r>
              <a:rPr lang="ko-KR" altLang="en-US" sz="1300" spc="-150" dirty="0" smtClean="0">
                <a:solidFill>
                  <a:prstClr val="black"/>
                </a:solidFill>
                <a:latin typeface="맑은 고딕"/>
              </a:rPr>
              <a:t>적용</a:t>
            </a:r>
            <a:endParaRPr lang="en-US" altLang="ko-KR" sz="1300" spc="-150" dirty="0" smtClean="0">
              <a:solidFill>
                <a:prstClr val="black"/>
              </a:solidFill>
              <a:latin typeface="맑은 고딕"/>
            </a:endParaRPr>
          </a:p>
          <a:p>
            <a:pPr marL="108000" lvl="0">
              <a:lnSpc>
                <a:spcPts val="1800"/>
              </a:lnSpc>
            </a:pPr>
            <a:r>
              <a:rPr lang="ko-KR" altLang="en-US" sz="1300" spc="-150" dirty="0">
                <a:solidFill>
                  <a:srgbClr val="7F7F7F"/>
                </a:solidFill>
                <a:latin typeface="맑은 고딕"/>
              </a:rPr>
              <a:t>최근 </a:t>
            </a:r>
            <a:r>
              <a:rPr lang="en-US" altLang="ko-KR" sz="1300" spc="-150" dirty="0">
                <a:solidFill>
                  <a:srgbClr val="7F7F7F"/>
                </a:solidFill>
                <a:latin typeface="맑은 고딕"/>
              </a:rPr>
              <a:t>2</a:t>
            </a:r>
            <a:r>
              <a:rPr lang="ko-KR" altLang="en-US" sz="1300" spc="-150" dirty="0">
                <a:solidFill>
                  <a:srgbClr val="7F7F7F"/>
                </a:solidFill>
                <a:latin typeface="맑은 고딕"/>
              </a:rPr>
              <a:t>년간 </a:t>
            </a:r>
            <a:r>
              <a:rPr lang="ko-KR" altLang="en-US" sz="1300" spc="-150" dirty="0" smtClean="0">
                <a:solidFill>
                  <a:srgbClr val="7F7F7F"/>
                </a:solidFill>
                <a:latin typeface="맑은 고딕"/>
              </a:rPr>
              <a:t>업환경측정결과가 </a:t>
            </a:r>
            <a:r>
              <a:rPr lang="ko-KR" altLang="en-US" sz="1300" spc="-150" dirty="0">
                <a:solidFill>
                  <a:srgbClr val="7F7F7F"/>
                </a:solidFill>
                <a:latin typeface="맑은 고딕"/>
              </a:rPr>
              <a:t>노출기준 </a:t>
            </a:r>
            <a:r>
              <a:rPr lang="en-US" altLang="ko-KR" sz="1300" spc="-150" dirty="0">
                <a:solidFill>
                  <a:srgbClr val="7F7F7F"/>
                </a:solidFill>
                <a:latin typeface="맑은 고딕"/>
              </a:rPr>
              <a:t>50%</a:t>
            </a:r>
            <a:r>
              <a:rPr lang="ko-KR" altLang="en-US" sz="1300" spc="-150" dirty="0">
                <a:solidFill>
                  <a:srgbClr val="7F7F7F"/>
                </a:solidFill>
                <a:latin typeface="맑은 고딕"/>
              </a:rPr>
              <a:t>미만인 경우 제외</a:t>
            </a:r>
            <a:endParaRPr lang="en-US" altLang="ko-KR" sz="1300" spc="-150" dirty="0">
              <a:solidFill>
                <a:srgbClr val="7F7F7F"/>
              </a:solidFill>
              <a:latin typeface="맑은 고딕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455623" y="4133692"/>
            <a:ext cx="2285415" cy="1933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8000" lvl="0">
              <a:lnSpc>
                <a:spcPts val="1800"/>
              </a:lnSpc>
            </a:pPr>
            <a:r>
              <a:rPr lang="ko-KR" altLang="en-US" sz="1300" b="1" spc="-150" dirty="0" smtClean="0">
                <a:solidFill>
                  <a:srgbClr val="CE435F"/>
                </a:solidFill>
                <a:latin typeface="맑은 고딕"/>
              </a:rPr>
              <a:t>리프트</a:t>
            </a:r>
            <a:endParaRPr lang="en-US" altLang="ko-KR" sz="1300" b="1" spc="-150" dirty="0">
              <a:solidFill>
                <a:srgbClr val="CE435F"/>
              </a:solidFill>
              <a:latin typeface="맑은 고딕"/>
            </a:endParaRPr>
          </a:p>
          <a:p>
            <a:pPr marL="108000" lvl="0" indent="-108000">
              <a:lnSpc>
                <a:spcPts val="1800"/>
              </a:lnSpc>
              <a:buFont typeface="Arial"/>
              <a:buChar char="•"/>
            </a:pPr>
            <a:r>
              <a:rPr lang="ko-KR" altLang="en-US" sz="1300" spc="-150" dirty="0">
                <a:solidFill>
                  <a:prstClr val="black"/>
                </a:solidFill>
                <a:latin typeface="맑은 고딕"/>
              </a:rPr>
              <a:t>적재하중이 </a:t>
            </a:r>
            <a:r>
              <a:rPr lang="en-US" altLang="ko-KR" sz="1300" spc="-150" dirty="0">
                <a:solidFill>
                  <a:prstClr val="black"/>
                </a:solidFill>
                <a:latin typeface="맑은 고딕"/>
              </a:rPr>
              <a:t>0.5</a:t>
            </a:r>
            <a:r>
              <a:rPr lang="ko-KR" altLang="en-US" sz="1300" spc="-150" dirty="0">
                <a:solidFill>
                  <a:prstClr val="black"/>
                </a:solidFill>
                <a:latin typeface="맑은 고딕"/>
              </a:rPr>
              <a:t>톤 이상인 </a:t>
            </a:r>
            <a:r>
              <a:rPr lang="ko-KR" altLang="en-US" sz="1300" spc="-150" dirty="0" smtClean="0">
                <a:solidFill>
                  <a:prstClr val="black"/>
                </a:solidFill>
                <a:latin typeface="맑은 고딕"/>
              </a:rPr>
              <a:t>것</a:t>
            </a:r>
            <a:r>
              <a:rPr lang="en-US" altLang="ko-KR" sz="1300" spc="-150" dirty="0" smtClean="0">
                <a:solidFill>
                  <a:prstClr val="black"/>
                </a:solidFill>
                <a:latin typeface="맑은 고딕"/>
              </a:rPr>
              <a:t/>
            </a:r>
            <a:br>
              <a:rPr lang="en-US" altLang="ko-KR" sz="1300" spc="-150" dirty="0" smtClean="0">
                <a:solidFill>
                  <a:prstClr val="black"/>
                </a:solidFill>
                <a:latin typeface="맑은 고딕"/>
              </a:rPr>
            </a:br>
            <a:r>
              <a:rPr lang="en-US" altLang="ko-KR" sz="1300" spc="-150" dirty="0" smtClean="0">
                <a:solidFill>
                  <a:prstClr val="black"/>
                </a:solidFill>
                <a:latin typeface="맑은 고딕"/>
              </a:rPr>
              <a:t>(</a:t>
            </a:r>
            <a:r>
              <a:rPr lang="ko-KR" altLang="en-US" sz="1300" spc="-150" dirty="0">
                <a:solidFill>
                  <a:prstClr val="black"/>
                </a:solidFill>
                <a:latin typeface="맑은 고딕"/>
              </a:rPr>
              <a:t>이삿짐 운반용 리프트는 적재하중이 </a:t>
            </a:r>
            <a:r>
              <a:rPr lang="en-US" altLang="ko-KR" sz="1300" spc="-150" dirty="0">
                <a:solidFill>
                  <a:prstClr val="black"/>
                </a:solidFill>
                <a:latin typeface="맑은 고딕"/>
              </a:rPr>
              <a:t>0.1</a:t>
            </a:r>
            <a:r>
              <a:rPr lang="ko-KR" altLang="en-US" sz="1300" spc="-150" dirty="0">
                <a:solidFill>
                  <a:prstClr val="black"/>
                </a:solidFill>
                <a:latin typeface="맑은 고딕"/>
              </a:rPr>
              <a:t>톤 이상인 경우</a:t>
            </a:r>
            <a:r>
              <a:rPr lang="en-US" altLang="ko-KR" sz="1300" spc="-150" dirty="0" smtClean="0">
                <a:solidFill>
                  <a:prstClr val="black"/>
                </a:solidFill>
                <a:latin typeface="맑은 고딕"/>
              </a:rPr>
              <a:t>)</a:t>
            </a:r>
          </a:p>
          <a:p>
            <a:pPr marL="108000" lvl="0">
              <a:lnSpc>
                <a:spcPts val="1800"/>
              </a:lnSpc>
            </a:pPr>
            <a:r>
              <a:rPr lang="ko-KR" altLang="en-US" sz="1300" spc="-150" dirty="0">
                <a:solidFill>
                  <a:srgbClr val="7F7F7F"/>
                </a:solidFill>
                <a:latin typeface="맑은 고딕"/>
              </a:rPr>
              <a:t>간이리프트</a:t>
            </a:r>
            <a:r>
              <a:rPr lang="en-US" altLang="ko-KR" sz="1300" spc="-150" dirty="0">
                <a:solidFill>
                  <a:srgbClr val="7F7F7F"/>
                </a:solidFill>
                <a:latin typeface="맑은 고딕"/>
              </a:rPr>
              <a:t>, </a:t>
            </a:r>
            <a:r>
              <a:rPr lang="ko-KR" altLang="en-US" sz="1300" spc="-150" dirty="0">
                <a:solidFill>
                  <a:srgbClr val="7F7F7F"/>
                </a:solidFill>
                <a:latin typeface="맑은 고딕"/>
              </a:rPr>
              <a:t>최하층 바닥면으로부터 최상층 바닥면까지의 운행거리가 </a:t>
            </a:r>
            <a:r>
              <a:rPr lang="en-US" altLang="ko-KR" sz="1300" spc="-150" dirty="0">
                <a:solidFill>
                  <a:srgbClr val="7F7F7F"/>
                </a:solidFill>
                <a:latin typeface="맑은 고딕"/>
              </a:rPr>
              <a:t>3m </a:t>
            </a:r>
            <a:r>
              <a:rPr lang="ko-KR" altLang="en-US" sz="1300" spc="-150" dirty="0">
                <a:solidFill>
                  <a:srgbClr val="7F7F7F"/>
                </a:solidFill>
                <a:latin typeface="맑은 고딕"/>
              </a:rPr>
              <a:t>이하 일반작업용 리프트 제외</a:t>
            </a:r>
            <a:endParaRPr lang="en-US" altLang="ko-KR" sz="1300" spc="-150" dirty="0">
              <a:solidFill>
                <a:srgbClr val="7F7F7F"/>
              </a:solidFill>
              <a:latin typeface="맑은 고딕"/>
            </a:endParaRPr>
          </a:p>
        </p:txBody>
      </p:sp>
      <p:pic>
        <p:nvPicPr>
          <p:cNvPr id="2" name="Picture 1" descr="05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45" y="2254296"/>
            <a:ext cx="1881276" cy="1208743"/>
          </a:xfrm>
          <a:prstGeom prst="rect">
            <a:avLst/>
          </a:prstGeom>
        </p:spPr>
      </p:pic>
      <p:pic>
        <p:nvPicPr>
          <p:cNvPr id="3" name="Picture 2" descr="05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425" y="4251322"/>
            <a:ext cx="1800984" cy="1419228"/>
          </a:xfrm>
          <a:prstGeom prst="rect">
            <a:avLst/>
          </a:prstGeom>
        </p:spPr>
      </p:pic>
      <p:pic>
        <p:nvPicPr>
          <p:cNvPr id="4" name="Picture 3" descr="053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1484" y="2337801"/>
            <a:ext cx="1859450" cy="1715652"/>
          </a:xfrm>
          <a:prstGeom prst="rect">
            <a:avLst/>
          </a:prstGeom>
        </p:spPr>
      </p:pic>
      <p:pic>
        <p:nvPicPr>
          <p:cNvPr id="5" name="Picture 4" descr="054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7960" y="2212596"/>
            <a:ext cx="1353680" cy="17255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417926" y="229266"/>
            <a:ext cx="1439845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300" b="1" spc="-150" dirty="0" smtClean="0">
                <a:latin typeface="+mn-ea"/>
              </a:rPr>
              <a:t>안전하고 건강한 </a:t>
            </a:r>
            <a:endParaRPr lang="ko-KR" altLang="en-US" sz="1300" b="1" spc="-150" dirty="0">
              <a:latin typeface="+mn-ea"/>
            </a:endParaRPr>
          </a:p>
          <a:p>
            <a:r>
              <a:rPr lang="ko-KR" altLang="en-US" sz="1300" b="1" spc="-150" dirty="0">
                <a:latin typeface="+mn-ea"/>
              </a:rPr>
              <a:t>직장생활을 위한 가이드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97481" y="229266"/>
            <a:ext cx="37082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300" b="1" dirty="0" smtClean="0">
                <a:latin typeface="+mn-ea"/>
              </a:rPr>
              <a:t>2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272152" y="6131764"/>
            <a:ext cx="8528847" cy="466574"/>
            <a:chOff x="272152" y="6131764"/>
            <a:chExt cx="8528847" cy="466574"/>
          </a:xfrm>
        </p:grpSpPr>
        <p:sp>
          <p:nvSpPr>
            <p:cNvPr id="17" name="TextBox 16"/>
            <p:cNvSpPr txBox="1"/>
            <p:nvPr/>
          </p:nvSpPr>
          <p:spPr>
            <a:xfrm>
              <a:off x="272152" y="6305950"/>
              <a:ext cx="730272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288000"/>
              <a:r>
                <a:rPr lang="en-US" altLang="ko-KR" sz="1300" b="1" dirty="0" smtClean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28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	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안전보건 첫 걸음 신규 입사자를 위한 안전보건 가이드    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|    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공통</a:t>
              </a: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671969" y="6131764"/>
              <a:ext cx="1129030" cy="373380"/>
            </a:xfrm>
            <a:prstGeom prst="rect">
              <a:avLst/>
            </a:prstGeom>
          </p:spPr>
        </p:pic>
      </p:grpSp>
      <p:sp>
        <p:nvSpPr>
          <p:cNvPr id="19" name="TextBox 18"/>
          <p:cNvSpPr txBox="1"/>
          <p:nvPr/>
        </p:nvSpPr>
        <p:spPr>
          <a:xfrm>
            <a:off x="1922320" y="180673"/>
            <a:ext cx="7221680" cy="6001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3300" b="1" spc="-1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유해 </a:t>
            </a:r>
            <a:r>
              <a:rPr lang="en-US" altLang="ko-KR" sz="3300" b="1" spc="-1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· </a:t>
            </a:r>
            <a:r>
              <a:rPr lang="ko-KR" altLang="en-US" sz="3300" b="1" spc="-1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위험기계기구 </a:t>
            </a:r>
            <a:r>
              <a:rPr lang="ko-KR" altLang="en-US" sz="3300" b="1" spc="-1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방호조치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4995" y="1573618"/>
            <a:ext cx="6200932" cy="3184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8000" indent="-288000">
              <a:lnSpc>
                <a:spcPts val="2500"/>
              </a:lnSpc>
              <a:spcAft>
                <a:spcPts val="600"/>
              </a:spcAft>
              <a:buFont typeface="Wingdings" pitchFamily="2" charset="2"/>
              <a:buChar char="v"/>
            </a:pPr>
            <a:r>
              <a:rPr lang="ko-KR" altLang="en-US" sz="2000" b="1" spc="-50" dirty="0">
                <a:solidFill>
                  <a:srgbClr val="CE435F"/>
                </a:solidFill>
                <a:latin typeface="+mn-ea"/>
              </a:rPr>
              <a:t>안전검사 기계 </a:t>
            </a:r>
            <a:r>
              <a:rPr lang="en-US" altLang="ko-KR" sz="2000" b="1" spc="-50" dirty="0">
                <a:solidFill>
                  <a:srgbClr val="CE435F"/>
                </a:solidFill>
                <a:latin typeface="+mn-ea"/>
              </a:rPr>
              <a:t>· </a:t>
            </a:r>
            <a:r>
              <a:rPr lang="ko-KR" altLang="en-US" sz="2000" b="1" spc="-50" dirty="0">
                <a:solidFill>
                  <a:srgbClr val="CE435F"/>
                </a:solidFill>
                <a:latin typeface="+mn-ea"/>
              </a:rPr>
              <a:t>기구 </a:t>
            </a:r>
            <a:r>
              <a:rPr lang="en-US" altLang="ko-KR" sz="2000" b="1" spc="-50" dirty="0">
                <a:solidFill>
                  <a:srgbClr val="CE435F"/>
                </a:solidFill>
                <a:latin typeface="+mn-ea"/>
              </a:rPr>
              <a:t>· </a:t>
            </a:r>
            <a:r>
              <a:rPr lang="ko-KR" altLang="en-US" sz="2000" b="1" spc="-50" dirty="0" smtClean="0">
                <a:solidFill>
                  <a:srgbClr val="CE435F"/>
                </a:solidFill>
                <a:latin typeface="+mn-ea"/>
              </a:rPr>
              <a:t>설비 </a:t>
            </a:r>
            <a:r>
              <a:rPr lang="ko-KR" altLang="en-US" sz="2000" b="1" spc="-50" dirty="0">
                <a:solidFill>
                  <a:srgbClr val="CE435F"/>
                </a:solidFill>
                <a:latin typeface="+mn-ea"/>
              </a:rPr>
              <a:t>검사대상 및 범위</a:t>
            </a:r>
          </a:p>
        </p:txBody>
      </p:sp>
    </p:spTree>
    <p:extLst>
      <p:ext uri="{BB962C8B-B14F-4D97-AF65-F5344CB8AC3E}">
        <p14:creationId xmlns:p14="http://schemas.microsoft.com/office/powerpoint/2010/main" val="38148911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922320" y="180673"/>
            <a:ext cx="7221680" cy="6001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3200" b="1" spc="-3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건강보호장치</a:t>
            </a:r>
            <a:r>
              <a:rPr lang="en-US" altLang="ko-KR" sz="3200" b="1" spc="-3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(</a:t>
            </a:r>
            <a:r>
              <a:rPr lang="ko-KR" altLang="en-US" sz="3200" b="1" spc="-3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설비</a:t>
            </a:r>
            <a:r>
              <a:rPr lang="en-US" altLang="ko-KR" sz="3200" b="1" spc="-3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)</a:t>
            </a:r>
            <a:r>
              <a:rPr lang="ko-KR" altLang="en-US" sz="3200" b="1" spc="-3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를 통한 건강장해 예방</a:t>
            </a:r>
          </a:p>
        </p:txBody>
      </p:sp>
      <p:sp>
        <p:nvSpPr>
          <p:cNvPr id="8" name="Rectangle 7"/>
          <p:cNvSpPr/>
          <p:nvPr/>
        </p:nvSpPr>
        <p:spPr>
          <a:xfrm>
            <a:off x="417926" y="229266"/>
            <a:ext cx="1439845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300" b="1" spc="-150" dirty="0" smtClean="0">
                <a:latin typeface="+mn-ea"/>
              </a:rPr>
              <a:t>안전하고 건강한 </a:t>
            </a:r>
            <a:endParaRPr lang="ko-KR" altLang="en-US" sz="1300" b="1" spc="-150" dirty="0">
              <a:latin typeface="+mn-ea"/>
            </a:endParaRPr>
          </a:p>
          <a:p>
            <a:r>
              <a:rPr lang="ko-KR" altLang="en-US" sz="1300" b="1" spc="-150" dirty="0">
                <a:latin typeface="+mn-ea"/>
              </a:rPr>
              <a:t>직장생활을 위한 가이드</a:t>
            </a:r>
          </a:p>
        </p:txBody>
      </p:sp>
      <p:sp>
        <p:nvSpPr>
          <p:cNvPr id="9" name="Rectangle 8"/>
          <p:cNvSpPr/>
          <p:nvPr/>
        </p:nvSpPr>
        <p:spPr>
          <a:xfrm>
            <a:off x="197481" y="229266"/>
            <a:ext cx="37082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300" b="1" dirty="0" smtClean="0">
                <a:latin typeface="+mn-ea"/>
              </a:rPr>
              <a:t>2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272152" y="6131764"/>
            <a:ext cx="8528847" cy="466574"/>
            <a:chOff x="272152" y="6131764"/>
            <a:chExt cx="8528847" cy="466574"/>
          </a:xfrm>
        </p:grpSpPr>
        <p:sp>
          <p:nvSpPr>
            <p:cNvPr id="11" name="TextBox 10"/>
            <p:cNvSpPr txBox="1"/>
            <p:nvPr/>
          </p:nvSpPr>
          <p:spPr>
            <a:xfrm>
              <a:off x="272152" y="6305950"/>
              <a:ext cx="730272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288000"/>
              <a:r>
                <a:rPr lang="en-US" altLang="ko-KR" sz="1300" b="1" dirty="0" smtClean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29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	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안전보건 첫 걸음 신규 입사자를 위한 안전보건 가이드    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|    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공통</a:t>
              </a:r>
            </a:p>
          </p:txBody>
        </p:sp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71969" y="6131764"/>
              <a:ext cx="1129030" cy="373380"/>
            </a:xfrm>
            <a:prstGeom prst="rect">
              <a:avLst/>
            </a:prstGeom>
          </p:spPr>
        </p:pic>
      </p:grpSp>
      <p:sp>
        <p:nvSpPr>
          <p:cNvPr id="17" name="TextBox 16"/>
          <p:cNvSpPr txBox="1"/>
          <p:nvPr/>
        </p:nvSpPr>
        <p:spPr>
          <a:xfrm>
            <a:off x="688225" y="1547511"/>
            <a:ext cx="7841177" cy="56425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2200"/>
              </a:lnSpc>
            </a:pPr>
            <a:r>
              <a:rPr lang="ko-KR" altLang="en-US" sz="1500" spc="-50" dirty="0">
                <a:latin typeface="+mn-ea"/>
              </a:rPr>
              <a:t>건강에 영향을 미칠 수 있는 설비나 기계에도 안전장치와 마찬가지로 건강을 지키기 </a:t>
            </a:r>
            <a:r>
              <a:rPr lang="ko-KR" altLang="en-US" sz="1500" spc="-50" dirty="0" smtClean="0">
                <a:latin typeface="+mn-ea"/>
              </a:rPr>
              <a:t>위하여 건강보호장치가 </a:t>
            </a:r>
            <a:r>
              <a:rPr lang="ko-KR" altLang="en-US" sz="1500" spc="-50" dirty="0">
                <a:latin typeface="+mn-ea"/>
              </a:rPr>
              <a:t>마련되어 있다</a:t>
            </a:r>
            <a:r>
              <a:rPr lang="en-US" altLang="ko-KR" sz="1500" spc="-50" dirty="0">
                <a:latin typeface="+mn-ea"/>
              </a:rPr>
              <a:t>.</a:t>
            </a:r>
            <a:endParaRPr lang="ko-KR" altLang="en-US" sz="1500" b="1" spc="-50" dirty="0">
              <a:latin typeface="+mn-e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88224" y="2802286"/>
            <a:ext cx="7841178" cy="31034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400" spc="-100" dirty="0">
                <a:latin typeface="+mn-ea"/>
              </a:rPr>
              <a:t>유해물질</a:t>
            </a:r>
            <a:r>
              <a:rPr lang="en-US" altLang="ko-KR" sz="1400" spc="-100" dirty="0">
                <a:latin typeface="+mn-ea"/>
              </a:rPr>
              <a:t>, </a:t>
            </a:r>
            <a:r>
              <a:rPr lang="ko-KR" altLang="en-US" sz="1400" spc="-100" dirty="0">
                <a:latin typeface="+mn-ea"/>
              </a:rPr>
              <a:t>가스</a:t>
            </a:r>
            <a:r>
              <a:rPr lang="en-US" altLang="ko-KR" sz="1400" spc="-100" dirty="0">
                <a:latin typeface="+mn-ea"/>
              </a:rPr>
              <a:t>, </a:t>
            </a:r>
            <a:r>
              <a:rPr lang="ko-KR" altLang="en-US" sz="1400" spc="-100" dirty="0">
                <a:latin typeface="+mn-ea"/>
              </a:rPr>
              <a:t>분진</a:t>
            </a:r>
            <a:r>
              <a:rPr lang="en-US" altLang="ko-KR" sz="1400" spc="-100" dirty="0">
                <a:latin typeface="+mn-ea"/>
              </a:rPr>
              <a:t>, </a:t>
            </a:r>
            <a:r>
              <a:rPr lang="ko-KR" altLang="en-US" sz="1400" spc="-100" dirty="0">
                <a:latin typeface="+mn-ea"/>
              </a:rPr>
              <a:t>고온</a:t>
            </a:r>
            <a:r>
              <a:rPr lang="en-US" altLang="ko-KR" sz="1400" spc="-100" dirty="0">
                <a:latin typeface="+mn-ea"/>
              </a:rPr>
              <a:t>, </a:t>
            </a:r>
            <a:r>
              <a:rPr lang="ko-KR" altLang="en-US" sz="1400" spc="-100" dirty="0">
                <a:latin typeface="+mn-ea"/>
              </a:rPr>
              <a:t>소음 등이 발산되지 않도록 밀폐하는 장치의 문이나 덮개를 열어서는 안된다</a:t>
            </a:r>
            <a:r>
              <a:rPr lang="en-US" altLang="ko-KR" sz="1400" spc="-100" dirty="0">
                <a:latin typeface="+mn-ea"/>
              </a:rPr>
              <a:t>.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400" spc="-100" dirty="0">
                <a:latin typeface="+mn-ea"/>
              </a:rPr>
              <a:t>밀폐된 장치의 틈에도 주의를 기울여야 한다</a:t>
            </a:r>
            <a:r>
              <a:rPr lang="en-US" altLang="ko-KR" sz="1400" spc="-100" dirty="0">
                <a:latin typeface="+mn-ea"/>
              </a:rPr>
              <a:t>.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400" spc="-100" dirty="0">
                <a:latin typeface="+mn-ea"/>
              </a:rPr>
              <a:t>작업자가 있는 장소만을 격리시킨 경우에도 장치의 밀폐와 마찬가지로 주의가 필요하다</a:t>
            </a:r>
            <a:r>
              <a:rPr lang="en-US" altLang="ko-KR" sz="1400" spc="-100" dirty="0">
                <a:latin typeface="+mn-ea"/>
              </a:rPr>
              <a:t>. </a:t>
            </a:r>
            <a:r>
              <a:rPr lang="ko-KR" altLang="en-US" sz="1400" spc="-100" dirty="0">
                <a:latin typeface="+mn-ea"/>
              </a:rPr>
              <a:t>격리된 장소에 가스나 분진이 침입하지 않도록 내부를 양압으로 하고 있는 곳에서 창을 열면 의미가 없게 된다</a:t>
            </a:r>
            <a:r>
              <a:rPr lang="en-US" altLang="ko-KR" sz="1400" spc="-100" dirty="0">
                <a:latin typeface="+mn-ea"/>
              </a:rPr>
              <a:t>.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400" spc="-100" dirty="0">
                <a:latin typeface="+mn-ea"/>
              </a:rPr>
              <a:t>국소배기장치가 설치되어 있어도 팬을 작동하지 않거나 덕트를 닫아버리면 역할을 할 수 없다</a:t>
            </a:r>
            <a:r>
              <a:rPr lang="en-US" altLang="ko-KR" sz="1400" spc="-100" dirty="0">
                <a:latin typeface="+mn-ea"/>
              </a:rPr>
              <a:t>. </a:t>
            </a:r>
            <a:r>
              <a:rPr lang="ko-KR" altLang="en-US" sz="1400" spc="-100" dirty="0">
                <a:latin typeface="+mn-ea"/>
              </a:rPr>
              <a:t>흡입 후드를 마음대로 변경하든지 발산원과 후드 사이에 얼굴을 대고 작업하는 것은 피하여야 한다</a:t>
            </a:r>
            <a:r>
              <a:rPr lang="en-US" altLang="ko-KR" sz="1400" spc="-100" dirty="0">
                <a:latin typeface="+mn-ea"/>
              </a:rPr>
              <a:t>.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400" spc="-100" dirty="0">
                <a:latin typeface="+mn-ea"/>
              </a:rPr>
              <a:t>전체환기장치의 배기구 주변에 물건을 놓아서는 안된다</a:t>
            </a:r>
            <a:r>
              <a:rPr lang="en-US" altLang="ko-KR" sz="1400" spc="-100" dirty="0">
                <a:latin typeface="+mn-ea"/>
              </a:rPr>
              <a:t>.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400" spc="-100" dirty="0">
                <a:latin typeface="+mn-ea"/>
              </a:rPr>
              <a:t>건강보호장치를 충분히 활용하기 위해서는 작업하는 사람들의 지식이 필요한 경우가 많다</a:t>
            </a:r>
            <a:r>
              <a:rPr lang="en-US" altLang="ko-KR" sz="1400" spc="-100" dirty="0">
                <a:latin typeface="+mn-ea"/>
              </a:rPr>
              <a:t>.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400" spc="-100" dirty="0">
                <a:latin typeface="+mn-ea"/>
              </a:rPr>
              <a:t>건강보호장치에 대부분 공통되는 것은 그의 작동을 충분히 유지하는 것이 중요하므로 직장의 모든 사람이 그 상태에 항상 관심을 가져야 한다</a:t>
            </a:r>
            <a:r>
              <a:rPr lang="en-US" altLang="ko-KR" sz="1400" spc="-100" dirty="0">
                <a:latin typeface="+mn-ea"/>
              </a:rPr>
              <a:t>. </a:t>
            </a:r>
            <a:r>
              <a:rPr lang="ko-KR" altLang="en-US" sz="1400" spc="-100" dirty="0">
                <a:latin typeface="+mn-ea"/>
              </a:rPr>
              <a:t>물론 자기 마음대로 장치의 형상</a:t>
            </a:r>
            <a:r>
              <a:rPr lang="en-US" altLang="ko-KR" sz="1400" spc="-100" dirty="0">
                <a:latin typeface="+mn-ea"/>
              </a:rPr>
              <a:t>, </a:t>
            </a:r>
            <a:r>
              <a:rPr lang="ko-KR" altLang="en-US" sz="1400" spc="-100" dirty="0">
                <a:latin typeface="+mn-ea"/>
              </a:rPr>
              <a:t>위치를 변경시키는 것도 하지 말아야 한다</a:t>
            </a:r>
            <a:r>
              <a:rPr lang="en-US" altLang="ko-KR" sz="1400" spc="-100" dirty="0">
                <a:latin typeface="+mn-ea"/>
              </a:rPr>
              <a:t>.</a:t>
            </a:r>
            <a:endParaRPr lang="ko-KR" altLang="en-US" sz="1400" spc="-100" dirty="0">
              <a:latin typeface="+mn-e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68306" y="2390428"/>
            <a:ext cx="6200932" cy="2963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8000" indent="-288000">
              <a:lnSpc>
                <a:spcPts val="2500"/>
              </a:lnSpc>
              <a:spcAft>
                <a:spcPts val="600"/>
              </a:spcAft>
              <a:buFont typeface="Wingdings" pitchFamily="2" charset="2"/>
              <a:buChar char="v"/>
            </a:pPr>
            <a:r>
              <a:rPr lang="ko-KR" altLang="en-US" sz="2000" b="1" spc="-50" dirty="0">
                <a:solidFill>
                  <a:srgbClr val="CE435F"/>
                </a:solidFill>
                <a:latin typeface="+mn-ea"/>
              </a:rPr>
              <a:t>건강보호장치 사용상의 주의사항</a:t>
            </a:r>
          </a:p>
        </p:txBody>
      </p:sp>
    </p:spTree>
    <p:extLst>
      <p:ext uri="{BB962C8B-B14F-4D97-AF65-F5344CB8AC3E}">
        <p14:creationId xmlns:p14="http://schemas.microsoft.com/office/powerpoint/2010/main" val="31870736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05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4027" y="2849883"/>
            <a:ext cx="4853208" cy="183183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922320" y="180673"/>
            <a:ext cx="7221680" cy="6001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3200" b="1" spc="-3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건강보호장치</a:t>
            </a:r>
            <a:r>
              <a:rPr lang="en-US" altLang="ko-KR" sz="3200" b="1" spc="-3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(</a:t>
            </a:r>
            <a:r>
              <a:rPr lang="ko-KR" altLang="en-US" sz="3200" b="1" spc="-3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설비</a:t>
            </a:r>
            <a:r>
              <a:rPr lang="en-US" altLang="ko-KR" sz="3200" b="1" spc="-3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)</a:t>
            </a:r>
            <a:r>
              <a:rPr lang="ko-KR" altLang="en-US" sz="3200" b="1" spc="-3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를 통한 건강장해 예방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003968" y="1563970"/>
            <a:ext cx="6456986" cy="11285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 smtClean="0">
                <a:latin typeface="+mn-ea"/>
              </a:rPr>
              <a:t>발생된 </a:t>
            </a:r>
            <a:r>
              <a:rPr lang="ko-KR" altLang="en-US" sz="1500" spc="-50" dirty="0">
                <a:latin typeface="+mn-ea"/>
              </a:rPr>
              <a:t>분진 등의 유해물질이 주변 공기로 확산되기 전에 가능한 </a:t>
            </a:r>
            <a:r>
              <a:rPr lang="ko-KR" altLang="en-US" sz="1500" spc="-50" dirty="0" smtClean="0">
                <a:latin typeface="+mn-ea"/>
              </a:rPr>
              <a:t>한 </a:t>
            </a:r>
            <a:r>
              <a:rPr lang="ko-KR" altLang="en-US" sz="1500" spc="-50" dirty="0">
                <a:latin typeface="+mn-ea"/>
              </a:rPr>
              <a:t>고농도 </a:t>
            </a:r>
            <a:r>
              <a:rPr lang="ko-KR" altLang="en-US" sz="1500" spc="-50" dirty="0" smtClean="0">
                <a:latin typeface="+mn-ea"/>
              </a:rPr>
              <a:t>상태로 </a:t>
            </a:r>
            <a:r>
              <a:rPr lang="ko-KR" altLang="en-US" sz="1500" spc="-50" dirty="0">
                <a:latin typeface="+mn-ea"/>
              </a:rPr>
              <a:t>국소적으로 공기를 포집하여 유해물질의 확산을 사전에 방지할 수 </a:t>
            </a:r>
            <a:r>
              <a:rPr lang="ko-KR" altLang="en-US" sz="1500" spc="-50" dirty="0" smtClean="0">
                <a:latin typeface="+mn-ea"/>
              </a:rPr>
              <a:t>있도록 </a:t>
            </a:r>
            <a:r>
              <a:rPr lang="ko-KR" altLang="en-US" sz="1500" spc="-50" dirty="0">
                <a:latin typeface="+mn-ea"/>
              </a:rPr>
              <a:t>처리하는 방법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 smtClean="0">
                <a:latin typeface="+mn-ea"/>
              </a:rPr>
              <a:t>국소배기장치의 </a:t>
            </a:r>
            <a:r>
              <a:rPr lang="ko-KR" altLang="en-US" sz="1500" spc="-50" dirty="0">
                <a:latin typeface="+mn-ea"/>
              </a:rPr>
              <a:t>구성 </a:t>
            </a:r>
            <a:r>
              <a:rPr lang="en-US" altLang="ko-KR" sz="1500" spc="-50" dirty="0">
                <a:latin typeface="+mn-ea"/>
              </a:rPr>
              <a:t>: </a:t>
            </a:r>
            <a:r>
              <a:rPr lang="ko-KR" altLang="en-US" sz="1500" spc="-50" dirty="0" smtClean="0">
                <a:latin typeface="+mn-ea"/>
              </a:rPr>
              <a:t>후드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덕트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공기정화장치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배풍기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배기덕트 및 배기구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766" y="1563970"/>
            <a:ext cx="2224613" cy="6412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8000" indent="-288000">
              <a:lnSpc>
                <a:spcPts val="2500"/>
              </a:lnSpc>
              <a:spcAft>
                <a:spcPts val="600"/>
              </a:spcAft>
              <a:buFont typeface="Wingdings" pitchFamily="2" charset="2"/>
              <a:buChar char="v"/>
            </a:pPr>
            <a:r>
              <a:rPr lang="ko-KR" altLang="en-US" sz="2000" b="1" spc="-50" dirty="0" smtClean="0">
                <a:solidFill>
                  <a:srgbClr val="CE435F"/>
                </a:solidFill>
                <a:latin typeface="+mn-ea"/>
              </a:rPr>
              <a:t>국소배기 </a:t>
            </a:r>
            <a:r>
              <a:rPr lang="en-US" altLang="ko-KR" sz="2000" b="1" spc="-50" dirty="0" smtClean="0">
                <a:solidFill>
                  <a:srgbClr val="CE435F"/>
                </a:solidFill>
                <a:latin typeface="+mn-ea"/>
              </a:rPr>
              <a:t/>
            </a:r>
            <a:br>
              <a:rPr lang="en-US" altLang="ko-KR" sz="2000" b="1" spc="-50" dirty="0" smtClean="0">
                <a:solidFill>
                  <a:srgbClr val="CE435F"/>
                </a:solidFill>
                <a:latin typeface="+mn-ea"/>
              </a:rPr>
            </a:br>
            <a:r>
              <a:rPr lang="ko-KR" altLang="en-US" sz="2000" b="1" spc="-50" dirty="0" smtClean="0">
                <a:solidFill>
                  <a:srgbClr val="CE435F"/>
                </a:solidFill>
                <a:latin typeface="+mn-ea"/>
              </a:rPr>
              <a:t>장치란</a:t>
            </a:r>
            <a:r>
              <a:rPr lang="en-US" altLang="ko-KR" sz="2000" b="1" spc="-50" dirty="0">
                <a:solidFill>
                  <a:srgbClr val="CE435F"/>
                </a:solidFill>
                <a:latin typeface="+mn-ea"/>
              </a:rPr>
              <a:t>?</a:t>
            </a:r>
            <a:endParaRPr lang="ko-KR" altLang="en-US" sz="2000" b="1" spc="-50" dirty="0">
              <a:solidFill>
                <a:srgbClr val="CE435F"/>
              </a:solidFill>
              <a:latin typeface="+mn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03968" y="5062352"/>
            <a:ext cx="6456986" cy="8463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 smtClean="0">
                <a:latin typeface="+mn-ea"/>
              </a:rPr>
              <a:t>분진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미스트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흄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가스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증기 등 오염물질이 존재하는 옥내작업장에 송기</a:t>
            </a:r>
            <a:r>
              <a:rPr lang="en-US" altLang="ko-KR" sz="1500" spc="-50" dirty="0">
                <a:latin typeface="+mn-ea"/>
              </a:rPr>
              <a:t>(</a:t>
            </a:r>
            <a:r>
              <a:rPr lang="ko-KR" altLang="en-US" sz="1500" spc="-50" dirty="0">
                <a:latin typeface="+mn-ea"/>
              </a:rPr>
              <a:t>送氣</a:t>
            </a:r>
            <a:r>
              <a:rPr lang="en-US" altLang="ko-KR" sz="1500" spc="-50" dirty="0">
                <a:latin typeface="+mn-ea"/>
              </a:rPr>
              <a:t>)</a:t>
            </a:r>
            <a:r>
              <a:rPr lang="ko-KR" altLang="en-US" sz="1500" spc="-50" dirty="0">
                <a:latin typeface="+mn-ea"/>
              </a:rPr>
              <a:t>배기를 실시하는데 따라서 이들의 오염물질을 공기 중에 확산희석하기 위한 </a:t>
            </a:r>
            <a:r>
              <a:rPr lang="ko-KR" altLang="en-US" sz="1500" spc="-50" dirty="0" smtClean="0">
                <a:latin typeface="+mn-ea"/>
              </a:rPr>
              <a:t>장치로 </a:t>
            </a:r>
            <a:r>
              <a:rPr lang="ko-KR" altLang="en-US" sz="1500" spc="-50" dirty="0">
                <a:latin typeface="+mn-ea"/>
              </a:rPr>
              <a:t>유해물질을 희석시켜 농도를 낮게 하는 방법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0766" y="5062352"/>
            <a:ext cx="2224613" cy="6412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8000" indent="-288000">
              <a:lnSpc>
                <a:spcPts val="2500"/>
              </a:lnSpc>
              <a:spcAft>
                <a:spcPts val="600"/>
              </a:spcAft>
              <a:buFont typeface="Wingdings" pitchFamily="2" charset="2"/>
              <a:buChar char="v"/>
            </a:pPr>
            <a:r>
              <a:rPr lang="ko-KR" altLang="en-US" sz="2000" b="1" spc="-50" dirty="0" smtClean="0">
                <a:solidFill>
                  <a:srgbClr val="CE435F"/>
                </a:solidFill>
                <a:latin typeface="+mn-ea"/>
              </a:rPr>
              <a:t>전체환기 </a:t>
            </a:r>
            <a:r>
              <a:rPr lang="en-US" altLang="ko-KR" sz="2000" b="1" spc="-50" dirty="0">
                <a:solidFill>
                  <a:srgbClr val="CE435F"/>
                </a:solidFill>
                <a:latin typeface="+mn-ea"/>
              </a:rPr>
              <a:t/>
            </a:r>
            <a:br>
              <a:rPr lang="en-US" altLang="ko-KR" sz="2000" b="1" spc="-50" dirty="0">
                <a:solidFill>
                  <a:srgbClr val="CE435F"/>
                </a:solidFill>
                <a:latin typeface="+mn-ea"/>
              </a:rPr>
            </a:br>
            <a:r>
              <a:rPr lang="ko-KR" altLang="en-US" sz="2000" b="1" spc="-50" dirty="0" smtClean="0">
                <a:solidFill>
                  <a:srgbClr val="CE435F"/>
                </a:solidFill>
                <a:latin typeface="+mn-ea"/>
              </a:rPr>
              <a:t>장치란</a:t>
            </a:r>
            <a:r>
              <a:rPr lang="en-US" altLang="ko-KR" sz="2000" b="1" spc="-50" dirty="0">
                <a:solidFill>
                  <a:srgbClr val="CE435F"/>
                </a:solidFill>
                <a:latin typeface="+mn-ea"/>
              </a:rPr>
              <a:t>?</a:t>
            </a:r>
            <a:endParaRPr lang="ko-KR" altLang="en-US" sz="2000" b="1" spc="-50" dirty="0">
              <a:solidFill>
                <a:srgbClr val="CE435F"/>
              </a:solidFill>
              <a:latin typeface="+mn-ea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17926" y="229266"/>
            <a:ext cx="1439845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300" b="1" spc="-150" dirty="0" smtClean="0">
                <a:latin typeface="+mn-ea"/>
              </a:rPr>
              <a:t>안전하고 건강한 </a:t>
            </a:r>
            <a:endParaRPr lang="ko-KR" altLang="en-US" sz="1300" b="1" spc="-150" dirty="0">
              <a:latin typeface="+mn-ea"/>
            </a:endParaRPr>
          </a:p>
          <a:p>
            <a:r>
              <a:rPr lang="ko-KR" altLang="en-US" sz="1300" b="1" spc="-150" dirty="0">
                <a:latin typeface="+mn-ea"/>
              </a:rPr>
              <a:t>직장생활을 위한 가이드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97481" y="229266"/>
            <a:ext cx="37082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300" b="1" dirty="0" smtClean="0">
                <a:latin typeface="+mn-ea"/>
              </a:rPr>
              <a:t>2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272152" y="6131764"/>
            <a:ext cx="8528847" cy="466574"/>
            <a:chOff x="272152" y="6131764"/>
            <a:chExt cx="8528847" cy="466574"/>
          </a:xfrm>
        </p:grpSpPr>
        <p:sp>
          <p:nvSpPr>
            <p:cNvPr id="17" name="TextBox 16"/>
            <p:cNvSpPr txBox="1"/>
            <p:nvPr/>
          </p:nvSpPr>
          <p:spPr>
            <a:xfrm>
              <a:off x="272152" y="6305950"/>
              <a:ext cx="730272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288000"/>
              <a:r>
                <a:rPr lang="en-US" altLang="ko-KR" sz="1300" b="1" dirty="0" smtClean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30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	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안전보건 첫 걸음 신규 입사자를 위한 안전보건 가이드    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|    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공통</a:t>
              </a: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71969" y="6131764"/>
              <a:ext cx="1129030" cy="3733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448661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922320" y="180673"/>
            <a:ext cx="7221680" cy="6001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3300" b="1" spc="-3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감전 재해 예방을 위한 안전조치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17926" y="229266"/>
            <a:ext cx="1439845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300" b="1" spc="-150" dirty="0" smtClean="0">
                <a:latin typeface="+mn-ea"/>
              </a:rPr>
              <a:t>안전하고 건강한 </a:t>
            </a:r>
            <a:endParaRPr lang="ko-KR" altLang="en-US" sz="1300" b="1" spc="-150" dirty="0">
              <a:latin typeface="+mn-ea"/>
            </a:endParaRPr>
          </a:p>
          <a:p>
            <a:r>
              <a:rPr lang="ko-KR" altLang="en-US" sz="1300" b="1" spc="-150" dirty="0">
                <a:latin typeface="+mn-ea"/>
              </a:rPr>
              <a:t>직장생활을 위한 가이드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97481" y="229266"/>
            <a:ext cx="37082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300" b="1" dirty="0" smtClean="0">
                <a:latin typeface="+mn-ea"/>
              </a:rPr>
              <a:t>2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272152" y="6131764"/>
            <a:ext cx="8528847" cy="466574"/>
            <a:chOff x="272152" y="6131764"/>
            <a:chExt cx="8528847" cy="466574"/>
          </a:xfrm>
        </p:grpSpPr>
        <p:sp>
          <p:nvSpPr>
            <p:cNvPr id="16" name="TextBox 15"/>
            <p:cNvSpPr txBox="1"/>
            <p:nvPr/>
          </p:nvSpPr>
          <p:spPr>
            <a:xfrm>
              <a:off x="272152" y="6305950"/>
              <a:ext cx="730272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288000"/>
              <a:r>
                <a:rPr lang="en-US" altLang="ko-KR" sz="1300" b="1" dirty="0" smtClean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31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	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안전보건 첫 걸음 신규 입사자를 위한 안전보건 가이드    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|    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공통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71969" y="6131764"/>
              <a:ext cx="1129030" cy="373380"/>
            </a:xfrm>
            <a:prstGeom prst="rect">
              <a:avLst/>
            </a:prstGeom>
          </p:spPr>
        </p:pic>
      </p:grpSp>
      <p:sp>
        <p:nvSpPr>
          <p:cNvPr id="18" name="TextBox 17"/>
          <p:cNvSpPr txBox="1"/>
          <p:nvPr/>
        </p:nvSpPr>
        <p:spPr>
          <a:xfrm>
            <a:off x="2003968" y="1563970"/>
            <a:ext cx="6456986" cy="16641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80" dirty="0">
                <a:latin typeface="+mn-ea"/>
              </a:rPr>
              <a:t>위험간판 등 위험 표시가 있는 장소에는 함부로 접근하거나 손을 접촉시키지 </a:t>
            </a:r>
            <a:r>
              <a:rPr lang="en-US" altLang="ko-KR" sz="1500" spc="-80" dirty="0">
                <a:latin typeface="+mn-ea"/>
              </a:rPr>
              <a:t/>
            </a:r>
            <a:br>
              <a:rPr lang="en-US" altLang="ko-KR" sz="1500" spc="-80" dirty="0">
                <a:latin typeface="+mn-ea"/>
              </a:rPr>
            </a:br>
            <a:r>
              <a:rPr lang="ko-KR" altLang="en-US" sz="1500" spc="-80" dirty="0">
                <a:latin typeface="+mn-ea"/>
              </a:rPr>
              <a:t>않는다</a:t>
            </a:r>
            <a:r>
              <a:rPr lang="en-US" altLang="ko-KR" sz="1500" spc="-80" dirty="0">
                <a:latin typeface="+mn-ea"/>
              </a:rPr>
              <a:t>. </a:t>
            </a:r>
            <a:r>
              <a:rPr lang="ko-KR" altLang="en-US" sz="1500" spc="-80" dirty="0">
                <a:latin typeface="+mn-ea"/>
              </a:rPr>
              <a:t>또한 담당자가 아닌 사람은 변전소나 전기실 등에 들어가지 않는다</a:t>
            </a:r>
            <a:r>
              <a:rPr lang="en-US" altLang="ko-KR" sz="1500" spc="-80" dirty="0">
                <a:latin typeface="+mn-ea"/>
              </a:rPr>
              <a:t>.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80" dirty="0">
                <a:latin typeface="+mn-ea"/>
              </a:rPr>
              <a:t>이동식 전등</a:t>
            </a:r>
            <a:r>
              <a:rPr lang="en-US" altLang="ko-KR" sz="1500" spc="-80" dirty="0">
                <a:latin typeface="+mn-ea"/>
              </a:rPr>
              <a:t>, </a:t>
            </a:r>
            <a:r>
              <a:rPr lang="ko-KR" altLang="en-US" sz="1500" spc="-80" dirty="0">
                <a:latin typeface="+mn-ea"/>
              </a:rPr>
              <a:t>전선 등은 못이나 금속제에 걸지 않고</a:t>
            </a:r>
            <a:r>
              <a:rPr lang="en-US" altLang="ko-KR" sz="1500" spc="-80" dirty="0">
                <a:latin typeface="+mn-ea"/>
              </a:rPr>
              <a:t>, </a:t>
            </a:r>
            <a:r>
              <a:rPr lang="ko-KR" altLang="en-US" sz="1500" spc="-80" dirty="0">
                <a:latin typeface="+mn-ea"/>
              </a:rPr>
              <a:t>절연 걸이대에 고정한다</a:t>
            </a:r>
            <a:r>
              <a:rPr lang="en-US" altLang="ko-KR" sz="1500" spc="-80" dirty="0">
                <a:latin typeface="+mn-ea"/>
              </a:rPr>
              <a:t>.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80" dirty="0">
                <a:latin typeface="+mn-ea"/>
              </a:rPr>
              <a:t>젖은 손</a:t>
            </a:r>
            <a:r>
              <a:rPr lang="en-US" altLang="ko-KR" sz="1500" spc="-80" dirty="0">
                <a:latin typeface="+mn-ea"/>
              </a:rPr>
              <a:t>, </a:t>
            </a:r>
            <a:r>
              <a:rPr lang="ko-KR" altLang="en-US" sz="1500" spc="-80" dirty="0">
                <a:latin typeface="+mn-ea"/>
              </a:rPr>
              <a:t>맨발인 채로 직접 전기기기나 배선 등에 접촉하지 않는다</a:t>
            </a:r>
            <a:r>
              <a:rPr lang="en-US" altLang="ko-KR" sz="1500" spc="-80" dirty="0">
                <a:latin typeface="+mn-ea"/>
              </a:rPr>
              <a:t>.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80" dirty="0">
                <a:latin typeface="+mn-ea"/>
              </a:rPr>
              <a:t>전기기계기구의 정비</a:t>
            </a:r>
            <a:r>
              <a:rPr lang="en-US" altLang="ko-KR" sz="1500" spc="-80" dirty="0">
                <a:latin typeface="+mn-ea"/>
              </a:rPr>
              <a:t>, </a:t>
            </a:r>
            <a:r>
              <a:rPr lang="ko-KR" altLang="en-US" sz="1500" spc="-80" dirty="0">
                <a:latin typeface="+mn-ea"/>
              </a:rPr>
              <a:t>수리</a:t>
            </a:r>
            <a:r>
              <a:rPr lang="en-US" altLang="ko-KR" sz="1500" spc="-80" dirty="0">
                <a:latin typeface="+mn-ea"/>
              </a:rPr>
              <a:t>, </a:t>
            </a:r>
            <a:r>
              <a:rPr lang="ko-KR" altLang="en-US" sz="1500" spc="-80" dirty="0">
                <a:latin typeface="+mn-ea"/>
              </a:rPr>
              <a:t>점검 등의 전기작업은 반드시 전기전문가 또는 유자격자가 하도록 한다</a:t>
            </a:r>
            <a:r>
              <a:rPr lang="en-US" altLang="ko-KR" sz="1500" spc="-80" dirty="0">
                <a:latin typeface="+mn-ea"/>
              </a:rPr>
              <a:t>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0766" y="1563970"/>
            <a:ext cx="2224613" cy="2963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8000" indent="-288000">
              <a:lnSpc>
                <a:spcPts val="2500"/>
              </a:lnSpc>
              <a:spcAft>
                <a:spcPts val="600"/>
              </a:spcAft>
              <a:buFont typeface="Wingdings" pitchFamily="2" charset="2"/>
              <a:buChar char="v"/>
            </a:pPr>
            <a:r>
              <a:rPr lang="ko-KR" altLang="en-US" sz="2000" b="1" spc="-50" dirty="0">
                <a:solidFill>
                  <a:srgbClr val="CE435F"/>
                </a:solidFill>
                <a:latin typeface="+mn-ea"/>
              </a:rPr>
              <a:t>일반사항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003969" y="3668192"/>
            <a:ext cx="2975656" cy="22570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80" dirty="0">
                <a:latin typeface="+mn-ea"/>
              </a:rPr>
              <a:t>스위치의 덮개를 열어 놓은 채 있어서는 안된다</a:t>
            </a:r>
            <a:r>
              <a:rPr lang="en-US" altLang="ko-KR" sz="1500" spc="-80" dirty="0">
                <a:latin typeface="+mn-ea"/>
              </a:rPr>
              <a:t>.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80" dirty="0">
                <a:latin typeface="+mn-ea"/>
              </a:rPr>
              <a:t>작업 종료 후에는 반드시 스위치를 차단하고</a:t>
            </a:r>
            <a:r>
              <a:rPr lang="en-US" altLang="ko-KR" sz="1500" spc="-80" dirty="0">
                <a:latin typeface="+mn-ea"/>
              </a:rPr>
              <a:t>, </a:t>
            </a:r>
            <a:r>
              <a:rPr lang="ko-KR" altLang="en-US" sz="1500" spc="-80" dirty="0">
                <a:latin typeface="+mn-ea"/>
              </a:rPr>
              <a:t>정전 시에는 전기기계의 스위치를 반드시 차단한다</a:t>
            </a:r>
            <a:r>
              <a:rPr lang="en-US" altLang="ko-KR" sz="1500" spc="-80" dirty="0">
                <a:latin typeface="+mn-ea"/>
              </a:rPr>
              <a:t>.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80" dirty="0">
                <a:latin typeface="+mn-ea"/>
              </a:rPr>
              <a:t>잠금장치 및 위험표지</a:t>
            </a:r>
            <a:r>
              <a:rPr lang="en-US" altLang="ko-KR" sz="1500" spc="-80" dirty="0">
                <a:latin typeface="+mn-ea"/>
              </a:rPr>
              <a:t>, </a:t>
            </a:r>
            <a:r>
              <a:rPr lang="ko-KR" altLang="en-US" sz="1500" spc="-80" dirty="0">
                <a:latin typeface="+mn-ea"/>
              </a:rPr>
              <a:t>고장수리 중 표지판이 걸려있는 스위치에는 절대로 손을 대어서는 안된다</a:t>
            </a:r>
            <a:r>
              <a:rPr lang="en-US" altLang="ko-KR" sz="1500" spc="-80" dirty="0">
                <a:latin typeface="+mn-ea"/>
              </a:rPr>
              <a:t>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90766" y="3668192"/>
            <a:ext cx="2224613" cy="9618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8000" indent="-288000">
              <a:lnSpc>
                <a:spcPts val="2500"/>
              </a:lnSpc>
              <a:spcAft>
                <a:spcPts val="600"/>
              </a:spcAft>
              <a:buFont typeface="Wingdings" pitchFamily="2" charset="2"/>
              <a:buChar char="v"/>
            </a:pPr>
            <a:r>
              <a:rPr lang="ko-KR" altLang="en-US" sz="2000" b="1" spc="-50" dirty="0">
                <a:solidFill>
                  <a:srgbClr val="CE435F"/>
                </a:solidFill>
                <a:latin typeface="+mn-ea"/>
              </a:rPr>
              <a:t>전기 </a:t>
            </a:r>
            <a:r>
              <a:rPr lang="en-US" altLang="ko-KR" sz="2000" b="1" spc="-50" dirty="0">
                <a:solidFill>
                  <a:srgbClr val="CE435F"/>
                </a:solidFill>
                <a:latin typeface="+mn-ea"/>
              </a:rPr>
              <a:t/>
            </a:r>
            <a:br>
              <a:rPr lang="en-US" altLang="ko-KR" sz="2000" b="1" spc="-50" dirty="0">
                <a:solidFill>
                  <a:srgbClr val="CE435F"/>
                </a:solidFill>
                <a:latin typeface="+mn-ea"/>
              </a:rPr>
            </a:br>
            <a:r>
              <a:rPr lang="ko-KR" altLang="en-US" sz="2000" b="1" spc="-50" dirty="0" smtClean="0">
                <a:solidFill>
                  <a:srgbClr val="CE435F"/>
                </a:solidFill>
                <a:latin typeface="+mn-ea"/>
              </a:rPr>
              <a:t>스위치의 </a:t>
            </a:r>
            <a:r>
              <a:rPr lang="en-US" altLang="ko-KR" sz="2000" b="1" spc="-50" dirty="0">
                <a:solidFill>
                  <a:srgbClr val="CE435F"/>
                </a:solidFill>
                <a:latin typeface="+mn-ea"/>
              </a:rPr>
              <a:t/>
            </a:r>
            <a:br>
              <a:rPr lang="en-US" altLang="ko-KR" sz="2000" b="1" spc="-50" dirty="0">
                <a:solidFill>
                  <a:srgbClr val="CE435F"/>
                </a:solidFill>
                <a:latin typeface="+mn-ea"/>
              </a:rPr>
            </a:br>
            <a:r>
              <a:rPr lang="ko-KR" altLang="en-US" sz="2000" b="1" spc="-50" dirty="0">
                <a:solidFill>
                  <a:srgbClr val="CE435F"/>
                </a:solidFill>
                <a:latin typeface="+mn-ea"/>
              </a:rPr>
              <a:t>취급</a:t>
            </a:r>
          </a:p>
        </p:txBody>
      </p:sp>
      <p:pic>
        <p:nvPicPr>
          <p:cNvPr id="2" name="Picture 1" descr="추가0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2244" y="3393378"/>
            <a:ext cx="2930156" cy="2473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2359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922320" y="180673"/>
            <a:ext cx="7221680" cy="6001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3300" b="1" spc="-1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감전 재해 예방을 위한 안전조치</a:t>
            </a:r>
          </a:p>
        </p:txBody>
      </p:sp>
      <p:pic>
        <p:nvPicPr>
          <p:cNvPr id="14" name="Picture 13" descr="056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3878" y="3152565"/>
            <a:ext cx="177165" cy="177165"/>
          </a:xfrm>
          <a:prstGeom prst="rect">
            <a:avLst/>
          </a:prstGeom>
        </p:spPr>
      </p:pic>
      <p:pic>
        <p:nvPicPr>
          <p:cNvPr id="3" name="Picture 2" descr="057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263" y="4209772"/>
            <a:ext cx="1618640" cy="1618640"/>
          </a:xfrm>
          <a:prstGeom prst="rect">
            <a:avLst/>
          </a:prstGeom>
        </p:spPr>
      </p:pic>
      <p:pic>
        <p:nvPicPr>
          <p:cNvPr id="4" name="Picture 3" descr="058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8548" y="4490880"/>
            <a:ext cx="1645298" cy="1077138"/>
          </a:xfrm>
          <a:prstGeom prst="rect">
            <a:avLst/>
          </a:prstGeom>
        </p:spPr>
      </p:pic>
      <p:pic>
        <p:nvPicPr>
          <p:cNvPr id="5" name="Picture 4" descr="059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234" y="4039278"/>
            <a:ext cx="1635418" cy="1635418"/>
          </a:xfrm>
          <a:prstGeom prst="rect">
            <a:avLst/>
          </a:prstGeom>
        </p:spPr>
      </p:pic>
      <p:pic>
        <p:nvPicPr>
          <p:cNvPr id="6" name="Picture 5" descr="060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8025" y="3674622"/>
            <a:ext cx="1873873" cy="1933226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1201456" y="5689271"/>
            <a:ext cx="966931" cy="2808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ts val="1500"/>
              </a:lnSpc>
              <a:spcAft>
                <a:spcPts val="300"/>
              </a:spcAft>
            </a:pPr>
            <a:r>
              <a:rPr lang="ko-KR" altLang="en-US" sz="1100" b="1" spc="-150" dirty="0" smtClean="0">
                <a:solidFill>
                  <a:srgbClr val="CE435F"/>
                </a:solidFill>
                <a:latin typeface="맑은 고딕"/>
              </a:rPr>
              <a:t>핸드 그라인더</a:t>
            </a:r>
            <a:endParaRPr lang="en-US" altLang="ko-KR" sz="1100" b="1" spc="-150" dirty="0">
              <a:solidFill>
                <a:srgbClr val="CE435F"/>
              </a:solidFill>
              <a:latin typeface="맑은 고딕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160710" y="5689271"/>
            <a:ext cx="736099" cy="2808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ts val="1500"/>
              </a:lnSpc>
              <a:spcAft>
                <a:spcPts val="300"/>
              </a:spcAft>
            </a:pPr>
            <a:r>
              <a:rPr lang="ko-KR" altLang="en-US" sz="1100" b="1" spc="-150" dirty="0" smtClean="0">
                <a:solidFill>
                  <a:srgbClr val="CE435F"/>
                </a:solidFill>
                <a:latin typeface="맑은 고딕"/>
              </a:rPr>
              <a:t>핸드 드릴</a:t>
            </a:r>
            <a:endParaRPr lang="en-US" altLang="ko-KR" sz="1100" b="1" spc="-150" dirty="0">
              <a:solidFill>
                <a:srgbClr val="CE435F"/>
              </a:solidFill>
              <a:latin typeface="맑은 고딕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004048" y="5689271"/>
            <a:ext cx="838691" cy="2808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ts val="1500"/>
              </a:lnSpc>
              <a:spcAft>
                <a:spcPts val="300"/>
              </a:spcAft>
            </a:pPr>
            <a:r>
              <a:rPr lang="ko-KR" altLang="en-US" sz="1100" b="1" spc="-150" dirty="0" smtClean="0">
                <a:solidFill>
                  <a:srgbClr val="CE435F"/>
                </a:solidFill>
                <a:latin typeface="맑은 고딕"/>
              </a:rPr>
              <a:t>금속 절단기</a:t>
            </a:r>
            <a:endParaRPr lang="en-US" altLang="ko-KR" sz="1100" b="1" spc="-150" dirty="0">
              <a:solidFill>
                <a:srgbClr val="CE435F"/>
              </a:solidFill>
              <a:latin typeface="맑은 고딕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948264" y="5689271"/>
            <a:ext cx="992579" cy="2808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ts val="1500"/>
              </a:lnSpc>
              <a:spcAft>
                <a:spcPts val="300"/>
              </a:spcAft>
            </a:pPr>
            <a:r>
              <a:rPr lang="ko-KR" altLang="en-US" sz="1100" b="1" spc="-150" dirty="0" smtClean="0">
                <a:solidFill>
                  <a:srgbClr val="CE435F"/>
                </a:solidFill>
                <a:latin typeface="맑은 고딕"/>
              </a:rPr>
              <a:t>이동식 조명등</a:t>
            </a:r>
            <a:endParaRPr lang="en-US" altLang="ko-KR" sz="1100" b="1" spc="-150" dirty="0">
              <a:solidFill>
                <a:srgbClr val="CE435F"/>
              </a:solidFill>
              <a:latin typeface="맑은 고딕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17926" y="229266"/>
            <a:ext cx="1439845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300" b="1" spc="-150" dirty="0" smtClean="0">
                <a:latin typeface="+mn-ea"/>
              </a:rPr>
              <a:t>안전하고 건강한 </a:t>
            </a:r>
            <a:endParaRPr lang="ko-KR" altLang="en-US" sz="1300" b="1" spc="-150" dirty="0">
              <a:latin typeface="+mn-ea"/>
            </a:endParaRPr>
          </a:p>
          <a:p>
            <a:r>
              <a:rPr lang="ko-KR" altLang="en-US" sz="1300" b="1" spc="-150" dirty="0">
                <a:latin typeface="+mn-ea"/>
              </a:rPr>
              <a:t>직장생활을 위한 가이드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97481" y="229266"/>
            <a:ext cx="37082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300" b="1" dirty="0" smtClean="0">
                <a:latin typeface="+mn-ea"/>
              </a:rPr>
              <a:t>2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272152" y="6131764"/>
            <a:ext cx="8528847" cy="466574"/>
            <a:chOff x="272152" y="6131764"/>
            <a:chExt cx="8528847" cy="466574"/>
          </a:xfrm>
        </p:grpSpPr>
        <p:sp>
          <p:nvSpPr>
            <p:cNvPr id="21" name="TextBox 20"/>
            <p:cNvSpPr txBox="1"/>
            <p:nvPr/>
          </p:nvSpPr>
          <p:spPr>
            <a:xfrm>
              <a:off x="272152" y="6305950"/>
              <a:ext cx="730272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288000"/>
              <a:r>
                <a:rPr lang="en-US" altLang="ko-KR" sz="1300" b="1" dirty="0" smtClean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32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	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안전보건 첫 걸음 신규 입사자를 위한 안전보건 가이드    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|    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공통</a:t>
              </a:r>
            </a:p>
          </p:txBody>
        </p:sp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671969" y="6131764"/>
              <a:ext cx="1129030" cy="373380"/>
            </a:xfrm>
            <a:prstGeom prst="rect">
              <a:avLst/>
            </a:prstGeom>
          </p:spPr>
        </p:pic>
      </p:grpSp>
      <p:sp>
        <p:nvSpPr>
          <p:cNvPr id="29" name="TextBox 28"/>
          <p:cNvSpPr txBox="1"/>
          <p:nvPr/>
        </p:nvSpPr>
        <p:spPr>
          <a:xfrm>
            <a:off x="688224" y="1987688"/>
            <a:ext cx="7583673" cy="19749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작업장 조명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작업공간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가연성물질 존재 유무 등 작업장의 환경조건에 대해 점검한다</a:t>
            </a:r>
            <a:r>
              <a:rPr lang="en-US" altLang="ko-KR" sz="1500" spc="-50" dirty="0">
                <a:latin typeface="+mn-ea"/>
              </a:rPr>
              <a:t>.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감전방지용 누전차단기를 접속하고 동작 상태에 이상이 있는 누전차단기는 즉시 교체한다</a:t>
            </a:r>
            <a:r>
              <a:rPr lang="en-US" altLang="ko-KR" sz="1500" spc="-50" dirty="0">
                <a:latin typeface="+mn-ea"/>
              </a:rPr>
              <a:t>.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전원 접속은 접지극이 포함된 </a:t>
            </a:r>
            <a:r>
              <a:rPr lang="en-US" altLang="ko-KR" sz="1500" spc="-50" dirty="0">
                <a:latin typeface="+mn-ea"/>
              </a:rPr>
              <a:t>3</a:t>
            </a:r>
            <a:r>
              <a:rPr lang="ko-KR" altLang="en-US" sz="1500" spc="-50" dirty="0">
                <a:latin typeface="+mn-ea"/>
              </a:rPr>
              <a:t>극의 꽂음 접속기</a:t>
            </a:r>
            <a:r>
              <a:rPr lang="en-US" altLang="ko-KR" sz="1500" spc="-50" dirty="0">
                <a:latin typeface="+mn-ea"/>
              </a:rPr>
              <a:t>(</a:t>
            </a:r>
            <a:r>
              <a:rPr lang="ko-KR" altLang="en-US" sz="1500" spc="-50" dirty="0">
                <a:latin typeface="+mn-ea"/>
              </a:rPr>
              <a:t>콘센트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플러그</a:t>
            </a:r>
            <a:r>
              <a:rPr lang="en-US" altLang="ko-KR" sz="1500" spc="-50" dirty="0">
                <a:latin typeface="+mn-ea"/>
              </a:rPr>
              <a:t>)</a:t>
            </a:r>
            <a:r>
              <a:rPr lang="ko-KR" altLang="en-US" sz="1500" spc="-50" dirty="0">
                <a:latin typeface="+mn-ea"/>
              </a:rPr>
              <a:t>를 사용하고 </a:t>
            </a:r>
            <a:r>
              <a:rPr lang="en-US" altLang="ko-KR" sz="1500" spc="-50" dirty="0">
                <a:latin typeface="+mn-ea"/>
              </a:rPr>
              <a:t/>
            </a:r>
            <a:br>
              <a:rPr lang="en-US" altLang="ko-KR" sz="1500" spc="-50" dirty="0">
                <a:latin typeface="+mn-ea"/>
              </a:rPr>
            </a:br>
            <a:r>
              <a:rPr lang="ko-KR" altLang="en-US" sz="1500" spc="-50" dirty="0">
                <a:latin typeface="+mn-ea"/>
              </a:rPr>
              <a:t>옥외에서는 반드시 방수형을 사용한다</a:t>
            </a:r>
            <a:r>
              <a:rPr lang="en-US" altLang="ko-KR" sz="1500" spc="-50" dirty="0">
                <a:latin typeface="+mn-ea"/>
              </a:rPr>
              <a:t>.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가급적 이중 절연구조</a:t>
            </a:r>
            <a:r>
              <a:rPr lang="en-US" altLang="ko-KR" sz="1500" spc="-50" dirty="0">
                <a:latin typeface="+mn-ea"/>
              </a:rPr>
              <a:t>(</a:t>
            </a:r>
            <a:r>
              <a:rPr lang="ko-KR" altLang="en-US" sz="1500" spc="-50" dirty="0">
                <a:latin typeface="+mn-ea"/>
              </a:rPr>
              <a:t>명판의     표시확인</a:t>
            </a:r>
            <a:r>
              <a:rPr lang="en-US" altLang="ko-KR" sz="1500" spc="-50" dirty="0">
                <a:latin typeface="+mn-ea"/>
              </a:rPr>
              <a:t>)</a:t>
            </a:r>
            <a:r>
              <a:rPr lang="ko-KR" altLang="en-US" sz="1500" spc="-50" dirty="0">
                <a:latin typeface="+mn-ea"/>
              </a:rPr>
              <a:t>의 전동공구를 구매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사용한다</a:t>
            </a:r>
            <a:r>
              <a:rPr lang="en-US" altLang="ko-KR" sz="1500" spc="-50" dirty="0">
                <a:latin typeface="+mn-ea"/>
              </a:rPr>
              <a:t>.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가스 또는 분진 폭발 위험장소에서 전기기계 기구를 사용하는 경우에는 적합한 </a:t>
            </a:r>
            <a:r>
              <a:rPr lang="en-US" altLang="ko-KR" sz="1500" spc="-50" dirty="0">
                <a:latin typeface="+mn-ea"/>
              </a:rPr>
              <a:t/>
            </a:r>
            <a:br>
              <a:rPr lang="en-US" altLang="ko-KR" sz="1500" spc="-50" dirty="0">
                <a:latin typeface="+mn-ea"/>
              </a:rPr>
            </a:br>
            <a:r>
              <a:rPr lang="ko-KR" altLang="en-US" sz="1500" spc="-50" dirty="0">
                <a:latin typeface="+mn-ea"/>
              </a:rPr>
              <a:t>방폭성능을 가진 방폭구조 전기기계기구를 사용하여야 한다</a:t>
            </a:r>
            <a:r>
              <a:rPr lang="en-US" altLang="ko-KR" sz="1500" spc="-50" dirty="0">
                <a:latin typeface="+mn-ea"/>
              </a:rPr>
              <a:t>.</a:t>
            </a:r>
            <a:endParaRPr lang="ko-KR" altLang="en-US" sz="1500" spc="-50" dirty="0">
              <a:latin typeface="+mn-ea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68306" y="1575830"/>
            <a:ext cx="6200932" cy="2963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8000" indent="-288000">
              <a:lnSpc>
                <a:spcPts val="2500"/>
              </a:lnSpc>
              <a:spcAft>
                <a:spcPts val="600"/>
              </a:spcAft>
              <a:buFont typeface="Wingdings" pitchFamily="2" charset="2"/>
              <a:buChar char="v"/>
            </a:pPr>
            <a:r>
              <a:rPr lang="ko-KR" altLang="en-US" sz="2000" b="1" spc="-50" dirty="0">
                <a:solidFill>
                  <a:srgbClr val="CE435F"/>
                </a:solidFill>
                <a:latin typeface="+mn-ea"/>
              </a:rPr>
              <a:t>이동형 또는 휴대형 전기기계기구 사용</a:t>
            </a:r>
          </a:p>
        </p:txBody>
      </p:sp>
    </p:spTree>
    <p:extLst>
      <p:ext uri="{BB962C8B-B14F-4D97-AF65-F5344CB8AC3E}">
        <p14:creationId xmlns:p14="http://schemas.microsoft.com/office/powerpoint/2010/main" val="32511804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922320" y="180673"/>
            <a:ext cx="7221680" cy="6001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3300" b="1" spc="-1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운반작업 안전</a:t>
            </a:r>
          </a:p>
        </p:txBody>
      </p:sp>
      <p:pic>
        <p:nvPicPr>
          <p:cNvPr id="2" name="Picture 1" descr="06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530" y="2057393"/>
            <a:ext cx="4138660" cy="4371667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17926" y="229266"/>
            <a:ext cx="1439845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300" b="1" spc="-150" dirty="0" smtClean="0">
                <a:latin typeface="+mn-ea"/>
              </a:rPr>
              <a:t>안전하고 건강한 </a:t>
            </a:r>
            <a:endParaRPr lang="ko-KR" altLang="en-US" sz="1300" b="1" spc="-150" dirty="0">
              <a:latin typeface="+mn-ea"/>
            </a:endParaRPr>
          </a:p>
          <a:p>
            <a:r>
              <a:rPr lang="ko-KR" altLang="en-US" sz="1300" b="1" spc="-150" dirty="0">
                <a:latin typeface="+mn-ea"/>
              </a:rPr>
              <a:t>직장생활을 위한 가이드</a:t>
            </a:r>
          </a:p>
        </p:txBody>
      </p:sp>
      <p:sp>
        <p:nvSpPr>
          <p:cNvPr id="10" name="Rectangle 9"/>
          <p:cNvSpPr/>
          <p:nvPr/>
        </p:nvSpPr>
        <p:spPr>
          <a:xfrm>
            <a:off x="197481" y="229266"/>
            <a:ext cx="37082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300" b="1" dirty="0" smtClean="0">
                <a:latin typeface="+mn-ea"/>
              </a:rPr>
              <a:t>2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272152" y="6131764"/>
            <a:ext cx="8528847" cy="466574"/>
            <a:chOff x="272152" y="6131764"/>
            <a:chExt cx="8528847" cy="466574"/>
          </a:xfrm>
        </p:grpSpPr>
        <p:sp>
          <p:nvSpPr>
            <p:cNvPr id="13" name="TextBox 12"/>
            <p:cNvSpPr txBox="1"/>
            <p:nvPr/>
          </p:nvSpPr>
          <p:spPr>
            <a:xfrm>
              <a:off x="272152" y="6305950"/>
              <a:ext cx="730272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288000"/>
              <a:r>
                <a:rPr lang="en-US" altLang="ko-KR" sz="1300" b="1" dirty="0" smtClean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33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	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안전보건 첫 걸음 신규 입사자를 위한 안전보건 가이드    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|    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공통</a:t>
              </a:r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71969" y="6131764"/>
              <a:ext cx="1129030" cy="373380"/>
            </a:xfrm>
            <a:prstGeom prst="rect">
              <a:avLst/>
            </a:prstGeom>
          </p:spPr>
        </p:pic>
      </p:grpSp>
      <p:sp>
        <p:nvSpPr>
          <p:cNvPr id="15" name="TextBox 14"/>
          <p:cNvSpPr txBox="1"/>
          <p:nvPr/>
        </p:nvSpPr>
        <p:spPr>
          <a:xfrm>
            <a:off x="848298" y="1547511"/>
            <a:ext cx="7648053" cy="11285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2200"/>
              </a:lnSpc>
            </a:pPr>
            <a:r>
              <a:rPr lang="ko-KR" altLang="en-US" sz="1500" spc="-50" dirty="0">
                <a:latin typeface="+mn-ea"/>
              </a:rPr>
              <a:t>기계와 기계 사이 또는 고객에게 물품을 전달하고자 할 때 인력이나 운반설비</a:t>
            </a:r>
            <a:r>
              <a:rPr lang="en-US" altLang="ko-KR" sz="1500" spc="-50" dirty="0">
                <a:latin typeface="+mn-ea"/>
              </a:rPr>
              <a:t>(</a:t>
            </a:r>
            <a:r>
              <a:rPr lang="ko-KR" altLang="en-US" sz="1500" spc="-50" dirty="0">
                <a:latin typeface="+mn-ea"/>
              </a:rPr>
              <a:t>기계</a:t>
            </a:r>
            <a:r>
              <a:rPr lang="en-US" altLang="ko-KR" sz="1500" spc="-50" dirty="0">
                <a:latin typeface="+mn-ea"/>
              </a:rPr>
              <a:t>)</a:t>
            </a:r>
            <a:r>
              <a:rPr lang="ko-KR" altLang="en-US" sz="1500" spc="-50" dirty="0">
                <a:latin typeface="+mn-ea"/>
              </a:rPr>
              <a:t>에 의한 운반작업이 수시로 이루어지고 있으며 그에 따라 부딪힘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중량물 떨어뜨림 등의 다양한 재해가 운반과정 중에 발생되고 있다</a:t>
            </a:r>
            <a:r>
              <a:rPr lang="en-US" altLang="ko-KR" sz="1500" spc="-50" dirty="0">
                <a:latin typeface="+mn-ea"/>
              </a:rPr>
              <a:t>. </a:t>
            </a:r>
            <a:r>
              <a:rPr lang="ko-KR" altLang="en-US" sz="1500" spc="-50" dirty="0">
                <a:latin typeface="+mn-ea"/>
              </a:rPr>
              <a:t>따라서 재해를 일으키지 않는 운반방법을 익혀 안전하게 운반작업을 하도록 한다</a:t>
            </a:r>
            <a:r>
              <a:rPr lang="en-US" altLang="ko-KR" sz="1500" spc="-50" dirty="0">
                <a:latin typeface="+mn-ea"/>
              </a:rPr>
              <a:t>.</a:t>
            </a:r>
            <a:endParaRPr lang="ko-KR" altLang="en-US" sz="1500" b="1" spc="-50" dirty="0">
              <a:latin typeface="+mn-e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8225" y="3430248"/>
            <a:ext cx="3718384" cy="22955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44000" lvl="0">
              <a:lnSpc>
                <a:spcPts val="2200"/>
              </a:lnSpc>
              <a:spcAft>
                <a:spcPts val="300"/>
              </a:spcAft>
            </a:pPr>
            <a:r>
              <a:rPr lang="ko-KR" altLang="en-US" sz="1500" spc="-50" dirty="0">
                <a:solidFill>
                  <a:prstClr val="black"/>
                </a:solidFill>
                <a:latin typeface="맑은 고딕"/>
              </a:rPr>
              <a:t>운반작업 중에는 다음에 열거하는 원인이 </a:t>
            </a:r>
            <a:r>
              <a:rPr lang="en-US" altLang="ko-KR" sz="1500" spc="-50" dirty="0">
                <a:solidFill>
                  <a:prstClr val="black"/>
                </a:solidFill>
                <a:latin typeface="맑은 고딕"/>
              </a:rPr>
              <a:t>2</a:t>
            </a:r>
            <a:r>
              <a:rPr lang="ko-KR" altLang="en-US" sz="1500" spc="-50" dirty="0" smtClean="0">
                <a:solidFill>
                  <a:prstClr val="black"/>
                </a:solidFill>
                <a:latin typeface="맑은 고딕"/>
              </a:rPr>
              <a:t>중</a:t>
            </a:r>
            <a:r>
              <a:rPr lang="en-US" altLang="ko-KR" sz="1500" spc="-50" dirty="0" smtClean="0">
                <a:solidFill>
                  <a:prstClr val="black"/>
                </a:solidFill>
                <a:latin typeface="맑은 고딕"/>
              </a:rPr>
              <a:t>,</a:t>
            </a:r>
            <a:r>
              <a:rPr lang="ko-KR" altLang="en-US" sz="1500" spc="-50" dirty="0" smtClean="0">
                <a:solidFill>
                  <a:prstClr val="black"/>
                </a:solidFill>
                <a:latin typeface="맑은 고딕"/>
              </a:rPr>
              <a:t> </a:t>
            </a:r>
            <a:r>
              <a:rPr lang="en-US" altLang="ko-KR" sz="1500" spc="-50" dirty="0">
                <a:solidFill>
                  <a:prstClr val="black"/>
                </a:solidFill>
                <a:latin typeface="맑은 고딕"/>
              </a:rPr>
              <a:t>3</a:t>
            </a:r>
            <a:r>
              <a:rPr lang="ko-KR" altLang="en-US" sz="1500" spc="-50" dirty="0">
                <a:solidFill>
                  <a:prstClr val="black"/>
                </a:solidFill>
                <a:latin typeface="맑은 고딕"/>
              </a:rPr>
              <a:t>중으로 되어 재해가 일어나고 있다</a:t>
            </a:r>
            <a:r>
              <a:rPr lang="en-US" altLang="ko-KR" sz="1500" spc="-50" dirty="0">
                <a:solidFill>
                  <a:prstClr val="black"/>
                </a:solidFill>
                <a:latin typeface="맑은 고딕"/>
              </a:rPr>
              <a:t>.</a:t>
            </a:r>
          </a:p>
          <a:p>
            <a:pPr marL="144000" lvl="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>
                <a:solidFill>
                  <a:prstClr val="black"/>
                </a:solidFill>
                <a:latin typeface="맑은 고딕"/>
              </a:rPr>
              <a:t>들기 어려운 것을 들다</a:t>
            </a:r>
            <a:r>
              <a:rPr lang="en-US" altLang="ko-KR" sz="1500" spc="-50" dirty="0">
                <a:solidFill>
                  <a:prstClr val="black"/>
                </a:solidFill>
                <a:latin typeface="맑은 고딕"/>
              </a:rPr>
              <a:t>.</a:t>
            </a:r>
          </a:p>
          <a:p>
            <a:pPr marL="144000" lvl="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>
                <a:solidFill>
                  <a:prstClr val="black"/>
                </a:solidFill>
                <a:latin typeface="맑은 고딕"/>
              </a:rPr>
              <a:t>무리해서 무거운 것을 혼자서 들다</a:t>
            </a:r>
            <a:r>
              <a:rPr lang="en-US" altLang="ko-KR" sz="1500" spc="-50" dirty="0">
                <a:solidFill>
                  <a:prstClr val="black"/>
                </a:solidFill>
                <a:latin typeface="맑은 고딕"/>
              </a:rPr>
              <a:t>.</a:t>
            </a:r>
          </a:p>
          <a:p>
            <a:pPr marL="144000" lvl="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>
                <a:solidFill>
                  <a:prstClr val="black"/>
                </a:solidFill>
                <a:latin typeface="맑은 고딕"/>
              </a:rPr>
              <a:t>무리하게 많은 것을 들다</a:t>
            </a:r>
            <a:r>
              <a:rPr lang="en-US" altLang="ko-KR" sz="1500" spc="-50" dirty="0">
                <a:solidFill>
                  <a:prstClr val="black"/>
                </a:solidFill>
                <a:latin typeface="맑은 고딕"/>
              </a:rPr>
              <a:t>.</a:t>
            </a:r>
          </a:p>
          <a:p>
            <a:pPr marL="144000" lvl="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>
                <a:solidFill>
                  <a:prstClr val="black"/>
                </a:solidFill>
                <a:latin typeface="맑은 고딕"/>
              </a:rPr>
              <a:t>작업장 바닥이 울퉁불퉁해서 비틀거렸다</a:t>
            </a:r>
            <a:r>
              <a:rPr lang="en-US" altLang="ko-KR" sz="1500" spc="-50" dirty="0">
                <a:solidFill>
                  <a:prstClr val="black"/>
                </a:solidFill>
                <a:latin typeface="맑은 고딕"/>
              </a:rPr>
              <a:t>.</a:t>
            </a:r>
          </a:p>
          <a:p>
            <a:pPr marL="144000" lvl="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>
                <a:solidFill>
                  <a:prstClr val="black"/>
                </a:solidFill>
                <a:latin typeface="맑은 고딕"/>
              </a:rPr>
              <a:t>너무 많이 들고 앞이 안 보였다</a:t>
            </a:r>
            <a:r>
              <a:rPr lang="en-US" altLang="ko-KR" sz="1500" spc="-50" dirty="0">
                <a:solidFill>
                  <a:prstClr val="black"/>
                </a:solidFill>
                <a:latin typeface="맑은 고딕"/>
              </a:rPr>
              <a:t>.</a:t>
            </a:r>
          </a:p>
          <a:p>
            <a:pPr marL="144000" lvl="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>
                <a:solidFill>
                  <a:prstClr val="black"/>
                </a:solidFill>
                <a:latin typeface="맑은 고딕"/>
              </a:rPr>
              <a:t>재료를 완전히 묶지 않았다</a:t>
            </a:r>
            <a:r>
              <a:rPr lang="en-US" altLang="ko-KR" sz="1500" spc="-50" dirty="0">
                <a:solidFill>
                  <a:prstClr val="black"/>
                </a:solidFill>
                <a:latin typeface="맑은 고딕"/>
              </a:rPr>
              <a:t>.</a:t>
            </a:r>
            <a:endParaRPr lang="ko-KR" altLang="en-US" sz="1500" spc="-50" dirty="0">
              <a:solidFill>
                <a:prstClr val="black"/>
              </a:solidFill>
              <a:latin typeface="맑은 고딕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68306" y="3018390"/>
            <a:ext cx="6200932" cy="2963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8000" indent="-288000">
              <a:lnSpc>
                <a:spcPts val="2500"/>
              </a:lnSpc>
              <a:spcAft>
                <a:spcPts val="600"/>
              </a:spcAft>
              <a:buFont typeface="Wingdings" pitchFamily="2" charset="2"/>
              <a:buChar char="v"/>
            </a:pPr>
            <a:r>
              <a:rPr lang="ko-KR" altLang="en-US" sz="2000" b="1" spc="-50" dirty="0">
                <a:solidFill>
                  <a:srgbClr val="CE435F"/>
                </a:solidFill>
                <a:latin typeface="+mn-ea"/>
              </a:rPr>
              <a:t>운반작업 중 사고 원인</a:t>
            </a:r>
          </a:p>
        </p:txBody>
      </p:sp>
    </p:spTree>
    <p:extLst>
      <p:ext uri="{BB962C8B-B14F-4D97-AF65-F5344CB8AC3E}">
        <p14:creationId xmlns:p14="http://schemas.microsoft.com/office/powerpoint/2010/main" val="31971185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062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86" b="1639"/>
          <a:stretch/>
        </p:blipFill>
        <p:spPr>
          <a:xfrm>
            <a:off x="3142721" y="1878768"/>
            <a:ext cx="5164083" cy="370941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922320" y="180673"/>
            <a:ext cx="7221680" cy="6001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3300" b="1" spc="-1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운반작업 안전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99514" y="3616608"/>
            <a:ext cx="1606066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  <a:spcAft>
                <a:spcPts val="300"/>
              </a:spcAft>
            </a:pPr>
            <a:r>
              <a:rPr lang="en-US" altLang="ko-KR" sz="1100" b="1" spc="-50" dirty="0">
                <a:solidFill>
                  <a:srgbClr val="CE435F"/>
                </a:solidFill>
                <a:latin typeface="+mn-ea"/>
              </a:rPr>
              <a:t>➊ </a:t>
            </a:r>
            <a:r>
              <a:rPr lang="ko-KR" altLang="en-US" sz="1100" b="1" spc="-50" dirty="0">
                <a:solidFill>
                  <a:srgbClr val="CE435F"/>
                </a:solidFill>
                <a:latin typeface="+mn-ea"/>
              </a:rPr>
              <a:t>무게중심을 확인한다</a:t>
            </a:r>
            <a:r>
              <a:rPr lang="en-US" altLang="ko-KR" sz="1100" b="1" spc="-50" dirty="0">
                <a:solidFill>
                  <a:srgbClr val="CE435F"/>
                </a:solidFill>
                <a:latin typeface="+mn-ea"/>
              </a:rPr>
              <a:t>.</a:t>
            </a:r>
            <a:endParaRPr lang="ko-KR" altLang="en-US" sz="1100" spc="-50" dirty="0">
              <a:solidFill>
                <a:srgbClr val="CE435F"/>
              </a:solidFill>
              <a:latin typeface="+mn-e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31707" y="3616608"/>
            <a:ext cx="1304876" cy="1885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  <a:spcAft>
                <a:spcPts val="300"/>
              </a:spcAft>
            </a:pPr>
            <a:r>
              <a:rPr lang="en-US" altLang="ko-KR" sz="1100" b="1" spc="-50" dirty="0">
                <a:solidFill>
                  <a:srgbClr val="CE435F"/>
                </a:solidFill>
                <a:latin typeface="+mn-ea"/>
              </a:rPr>
              <a:t>➋ </a:t>
            </a:r>
            <a:r>
              <a:rPr lang="ko-KR" altLang="en-US" sz="1100" b="1" spc="-50" dirty="0">
                <a:solidFill>
                  <a:srgbClr val="CE435F"/>
                </a:solidFill>
                <a:latin typeface="+mn-ea"/>
              </a:rPr>
              <a:t>가까이 선다</a:t>
            </a:r>
            <a:r>
              <a:rPr lang="en-US" altLang="ko-KR" sz="1100" b="1" spc="-50" dirty="0">
                <a:solidFill>
                  <a:srgbClr val="CE435F"/>
                </a:solidFill>
                <a:latin typeface="+mn-ea"/>
              </a:rPr>
              <a:t>.</a:t>
            </a:r>
            <a:endParaRPr lang="ko-KR" altLang="en-US" sz="1100" spc="-50" dirty="0">
              <a:solidFill>
                <a:srgbClr val="CE435F"/>
              </a:solidFill>
              <a:latin typeface="+mn-e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084542" y="3616608"/>
            <a:ext cx="1304876" cy="1885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  <a:spcAft>
                <a:spcPts val="300"/>
              </a:spcAft>
            </a:pPr>
            <a:r>
              <a:rPr lang="en-US" altLang="ko-KR" sz="1100" b="1" spc="-50" dirty="0">
                <a:solidFill>
                  <a:srgbClr val="CE435F"/>
                </a:solidFill>
                <a:latin typeface="+mn-ea"/>
              </a:rPr>
              <a:t>➌ </a:t>
            </a:r>
            <a:r>
              <a:rPr lang="ko-KR" altLang="en-US" sz="1100" b="1" spc="-50" dirty="0">
                <a:solidFill>
                  <a:srgbClr val="CE435F"/>
                </a:solidFill>
                <a:latin typeface="+mn-ea"/>
              </a:rPr>
              <a:t>쪼그리고 앉는다</a:t>
            </a:r>
            <a:r>
              <a:rPr lang="en-US" altLang="ko-KR" sz="1100" b="1" spc="-50" dirty="0">
                <a:solidFill>
                  <a:srgbClr val="CE435F"/>
                </a:solidFill>
                <a:latin typeface="+mn-ea"/>
              </a:rPr>
              <a:t>.</a:t>
            </a:r>
            <a:endParaRPr lang="ko-KR" altLang="en-US" sz="1100" spc="-50" dirty="0">
              <a:solidFill>
                <a:srgbClr val="CE435F"/>
              </a:solidFill>
              <a:latin typeface="+mn-e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499514" y="5521333"/>
            <a:ext cx="1304876" cy="1885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  <a:spcAft>
                <a:spcPts val="300"/>
              </a:spcAft>
            </a:pPr>
            <a:r>
              <a:rPr lang="en-US" altLang="ko-KR" sz="1100" b="1" spc="-50" dirty="0">
                <a:solidFill>
                  <a:srgbClr val="CE435F"/>
                </a:solidFill>
                <a:latin typeface="+mn-ea"/>
              </a:rPr>
              <a:t>➍ </a:t>
            </a:r>
            <a:r>
              <a:rPr lang="ko-KR" altLang="en-US" sz="1100" b="1" spc="-50" dirty="0">
                <a:solidFill>
                  <a:srgbClr val="CE435F"/>
                </a:solidFill>
                <a:latin typeface="+mn-ea"/>
              </a:rPr>
              <a:t>안정되게 잡는다</a:t>
            </a:r>
            <a:r>
              <a:rPr lang="en-US" altLang="ko-KR" sz="1100" b="1" spc="-50" dirty="0">
                <a:solidFill>
                  <a:srgbClr val="CE435F"/>
                </a:solidFill>
                <a:latin typeface="+mn-ea"/>
              </a:rPr>
              <a:t>.</a:t>
            </a:r>
            <a:endParaRPr lang="ko-KR" altLang="en-US" sz="1100" spc="-50" dirty="0">
              <a:solidFill>
                <a:srgbClr val="CE435F"/>
              </a:solidFill>
              <a:latin typeface="+mn-ea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105580" y="5521333"/>
            <a:ext cx="210204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  <a:spcAft>
                <a:spcPts val="300"/>
              </a:spcAft>
            </a:pPr>
            <a:r>
              <a:rPr lang="en-US" altLang="ko-KR" sz="1100" b="1" spc="-50" dirty="0">
                <a:solidFill>
                  <a:srgbClr val="CE435F"/>
                </a:solidFill>
                <a:latin typeface="+mn-ea"/>
              </a:rPr>
              <a:t>➎ </a:t>
            </a:r>
            <a:r>
              <a:rPr lang="ko-KR" altLang="en-US" sz="1100" b="1" spc="-50" dirty="0">
                <a:solidFill>
                  <a:srgbClr val="CE435F"/>
                </a:solidFill>
                <a:latin typeface="+mn-ea"/>
              </a:rPr>
              <a:t>다리를 이용해 들어올린다</a:t>
            </a:r>
            <a:r>
              <a:rPr lang="en-US" altLang="ko-KR" sz="1100" b="1" spc="-50" dirty="0">
                <a:solidFill>
                  <a:srgbClr val="CE435F"/>
                </a:solidFill>
                <a:latin typeface="+mn-ea"/>
              </a:rPr>
              <a:t>.</a:t>
            </a:r>
            <a:endParaRPr lang="ko-KR" altLang="en-US" sz="1100" spc="-50" dirty="0">
              <a:solidFill>
                <a:srgbClr val="CE435F"/>
              </a:solidFill>
              <a:latin typeface="+mn-ea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17926" y="229266"/>
            <a:ext cx="1439845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300" b="1" spc="-150" dirty="0" smtClean="0">
                <a:latin typeface="+mn-ea"/>
              </a:rPr>
              <a:t>안전하고 건강한 </a:t>
            </a:r>
            <a:endParaRPr lang="ko-KR" altLang="en-US" sz="1300" b="1" spc="-150" dirty="0">
              <a:latin typeface="+mn-ea"/>
            </a:endParaRPr>
          </a:p>
          <a:p>
            <a:r>
              <a:rPr lang="ko-KR" altLang="en-US" sz="1300" b="1" spc="-150" dirty="0">
                <a:latin typeface="+mn-ea"/>
              </a:rPr>
              <a:t>직장생활을 위한 가이드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97481" y="229266"/>
            <a:ext cx="37082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300" b="1" dirty="0" smtClean="0">
                <a:latin typeface="+mn-ea"/>
              </a:rPr>
              <a:t>2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272152" y="6131764"/>
            <a:ext cx="8528847" cy="466574"/>
            <a:chOff x="272152" y="6131764"/>
            <a:chExt cx="8528847" cy="466574"/>
          </a:xfrm>
        </p:grpSpPr>
        <p:sp>
          <p:nvSpPr>
            <p:cNvPr id="20" name="TextBox 19"/>
            <p:cNvSpPr txBox="1"/>
            <p:nvPr/>
          </p:nvSpPr>
          <p:spPr>
            <a:xfrm>
              <a:off x="272152" y="6305950"/>
              <a:ext cx="730272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288000"/>
              <a:r>
                <a:rPr lang="en-US" altLang="ko-KR" sz="1300" b="1" dirty="0" smtClean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34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	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안전보건 첫 걸음 신규 입사자를 위한 안전보건 가이드    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|    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공통</a:t>
              </a: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71969" y="6131764"/>
              <a:ext cx="1129030" cy="373380"/>
            </a:xfrm>
            <a:prstGeom prst="rect">
              <a:avLst/>
            </a:prstGeom>
          </p:spPr>
        </p:pic>
      </p:grpSp>
      <p:sp>
        <p:nvSpPr>
          <p:cNvPr id="23" name="TextBox 22"/>
          <p:cNvSpPr txBox="1"/>
          <p:nvPr/>
        </p:nvSpPr>
        <p:spPr>
          <a:xfrm>
            <a:off x="688225" y="1987688"/>
            <a:ext cx="2308363" cy="37061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44000">
              <a:lnSpc>
                <a:spcPts val="2200"/>
              </a:lnSpc>
              <a:spcAft>
                <a:spcPts val="300"/>
              </a:spcAft>
            </a:pPr>
            <a:r>
              <a:rPr lang="ko-KR" altLang="en-US" sz="1500" spc="-50" dirty="0">
                <a:solidFill>
                  <a:srgbClr val="CE435F"/>
                </a:solidFill>
                <a:latin typeface="+mn-ea"/>
              </a:rPr>
              <a:t>물건을 들어 올리는 방법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무거운 물건을 들어 운반할 때 무리한 자세로 운반하면 허리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어깨 등에 염좌가 생긴다</a:t>
            </a:r>
            <a:r>
              <a:rPr lang="en-US" altLang="ko-KR" sz="1500" spc="-50" dirty="0">
                <a:latin typeface="+mn-ea"/>
              </a:rPr>
              <a:t>.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무거운 것은 신체의 중심에 올린 다음 발의 중심에 두고 물건을 신체에 가까이 한 후 등을 똑바로 세운 채 다리를 펴 들어 올리도록 한다</a:t>
            </a:r>
            <a:r>
              <a:rPr lang="en-US" altLang="ko-KR" sz="1500" spc="-50" dirty="0">
                <a:latin typeface="+mn-ea"/>
              </a:rPr>
              <a:t>.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무리하다고 생각되는 것은 기계를 이용한다</a:t>
            </a:r>
            <a:r>
              <a:rPr lang="en-US" altLang="ko-KR" sz="1500" spc="-50" dirty="0">
                <a:latin typeface="+mn-ea"/>
              </a:rPr>
              <a:t>.</a:t>
            </a:r>
            <a:endParaRPr lang="ko-KR" altLang="en-US" sz="1500" spc="-50" dirty="0">
              <a:latin typeface="+mn-e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8306" y="1575830"/>
            <a:ext cx="6200932" cy="2963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8000" indent="-288000">
              <a:lnSpc>
                <a:spcPts val="2500"/>
              </a:lnSpc>
              <a:spcAft>
                <a:spcPts val="600"/>
              </a:spcAft>
              <a:buFont typeface="Wingdings" pitchFamily="2" charset="2"/>
              <a:buChar char="v"/>
            </a:pPr>
            <a:r>
              <a:rPr lang="ko-KR" altLang="en-US" sz="2000" b="1" spc="-50" dirty="0">
                <a:solidFill>
                  <a:srgbClr val="CE435F"/>
                </a:solidFill>
                <a:latin typeface="+mn-ea"/>
              </a:rPr>
              <a:t>안전</a:t>
            </a:r>
            <a:r>
              <a:rPr lang="en-US" altLang="ko-KR" sz="2000" b="1" spc="-50" dirty="0">
                <a:solidFill>
                  <a:srgbClr val="CE435F"/>
                </a:solidFill>
                <a:latin typeface="+mn-ea"/>
              </a:rPr>
              <a:t>TIP : </a:t>
            </a:r>
            <a:r>
              <a:rPr lang="ko-KR" altLang="en-US" sz="2000" b="1" spc="-50" dirty="0">
                <a:solidFill>
                  <a:srgbClr val="CE435F"/>
                </a:solidFill>
                <a:latin typeface="+mn-ea"/>
              </a:rPr>
              <a:t>올바른 물건의 운반방법</a:t>
            </a:r>
          </a:p>
        </p:txBody>
      </p:sp>
    </p:spTree>
    <p:extLst>
      <p:ext uri="{BB962C8B-B14F-4D97-AF65-F5344CB8AC3E}">
        <p14:creationId xmlns:p14="http://schemas.microsoft.com/office/powerpoint/2010/main" val="412176934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922320" y="180673"/>
            <a:ext cx="7221680" cy="6001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3300" b="1" spc="-1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수공구 사용</a:t>
            </a:r>
          </a:p>
        </p:txBody>
      </p:sp>
      <p:sp>
        <p:nvSpPr>
          <p:cNvPr id="6" name="Rectangle 5"/>
          <p:cNvSpPr/>
          <p:nvPr/>
        </p:nvSpPr>
        <p:spPr>
          <a:xfrm>
            <a:off x="417926" y="229266"/>
            <a:ext cx="1439845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300" b="1" spc="-150" dirty="0" smtClean="0">
                <a:latin typeface="+mn-ea"/>
              </a:rPr>
              <a:t>안전하고 건강한 </a:t>
            </a:r>
            <a:endParaRPr lang="ko-KR" altLang="en-US" sz="1300" b="1" spc="-150" dirty="0">
              <a:latin typeface="+mn-ea"/>
            </a:endParaRPr>
          </a:p>
          <a:p>
            <a:r>
              <a:rPr lang="ko-KR" altLang="en-US" sz="1300" b="1" spc="-150" dirty="0">
                <a:latin typeface="+mn-ea"/>
              </a:rPr>
              <a:t>직장생활을 위한 가이드</a:t>
            </a:r>
          </a:p>
        </p:txBody>
      </p:sp>
      <p:sp>
        <p:nvSpPr>
          <p:cNvPr id="7" name="Rectangle 6"/>
          <p:cNvSpPr/>
          <p:nvPr/>
        </p:nvSpPr>
        <p:spPr>
          <a:xfrm>
            <a:off x="197481" y="229266"/>
            <a:ext cx="37082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300" b="1" dirty="0" smtClean="0">
                <a:latin typeface="+mn-ea"/>
              </a:rPr>
              <a:t>2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272152" y="6131764"/>
            <a:ext cx="8528847" cy="466574"/>
            <a:chOff x="272152" y="6131764"/>
            <a:chExt cx="8528847" cy="466574"/>
          </a:xfrm>
        </p:grpSpPr>
        <p:sp>
          <p:nvSpPr>
            <p:cNvPr id="9" name="TextBox 8"/>
            <p:cNvSpPr txBox="1"/>
            <p:nvPr/>
          </p:nvSpPr>
          <p:spPr>
            <a:xfrm>
              <a:off x="272152" y="6305950"/>
              <a:ext cx="730272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288000"/>
              <a:r>
                <a:rPr lang="en-US" altLang="ko-KR" sz="1300" b="1" dirty="0" smtClean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35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	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안전보건 첫 걸음 신규 입사자를 위한 안전보건 가이드    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|    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공통</a:t>
              </a:r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71969" y="6131764"/>
              <a:ext cx="1129030" cy="373380"/>
            </a:xfrm>
            <a:prstGeom prst="rect">
              <a:avLst/>
            </a:prstGeom>
          </p:spPr>
        </p:pic>
      </p:grpSp>
      <p:sp>
        <p:nvSpPr>
          <p:cNvPr id="11" name="TextBox 10"/>
          <p:cNvSpPr txBox="1"/>
          <p:nvPr/>
        </p:nvSpPr>
        <p:spPr>
          <a:xfrm>
            <a:off x="688227" y="1547511"/>
            <a:ext cx="7548258" cy="4523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44000">
              <a:lnSpc>
                <a:spcPts val="2200"/>
              </a:lnSpc>
            </a:pPr>
            <a:r>
              <a:rPr lang="ko-KR" altLang="en-US" sz="1500" spc="-50" dirty="0">
                <a:latin typeface="+mn-ea"/>
              </a:rPr>
              <a:t>망치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스패너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렌치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줄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드라이버 등을 총칭해 수공구라고 부르고 있다</a:t>
            </a:r>
            <a:r>
              <a:rPr lang="en-US" altLang="ko-KR" sz="1500" spc="-50" dirty="0">
                <a:latin typeface="+mn-ea"/>
              </a:rPr>
              <a:t>. </a:t>
            </a:r>
            <a:r>
              <a:rPr lang="ko-KR" altLang="en-US" sz="1500" spc="-50" dirty="0">
                <a:latin typeface="+mn-ea"/>
              </a:rPr>
              <a:t>한편으로 </a:t>
            </a:r>
            <a:r>
              <a:rPr lang="ko-KR" altLang="en-US" sz="1500" spc="-50" dirty="0" smtClean="0">
                <a:latin typeface="+mn-ea"/>
              </a:rPr>
              <a:t>누구나</a:t>
            </a:r>
            <a:r>
              <a:rPr lang="en-US" altLang="ko-KR" sz="1500" spc="-50" dirty="0" smtClean="0">
                <a:latin typeface="+mn-ea"/>
              </a:rPr>
              <a:t> </a:t>
            </a:r>
            <a:r>
              <a:rPr lang="ko-KR" altLang="en-US" sz="1500" spc="-50" dirty="0" smtClean="0">
                <a:latin typeface="+mn-ea"/>
              </a:rPr>
              <a:t>사용할 </a:t>
            </a:r>
            <a:r>
              <a:rPr lang="ko-KR" altLang="en-US" sz="1500" spc="-50" dirty="0">
                <a:latin typeface="+mn-ea"/>
              </a:rPr>
              <a:t>수 있는 도구이지만 이러한 수공구에 의한 재해는 의외로 많다</a:t>
            </a:r>
            <a:r>
              <a:rPr lang="en-US" altLang="ko-KR" sz="1500" spc="-50" dirty="0">
                <a:latin typeface="+mn-ea"/>
              </a:rPr>
              <a:t>. </a:t>
            </a:r>
          </a:p>
          <a:p>
            <a:pPr marL="144000">
              <a:lnSpc>
                <a:spcPts val="2200"/>
              </a:lnSpc>
            </a:pPr>
            <a:r>
              <a:rPr lang="ko-KR" altLang="en-US" sz="1500" spc="-50" dirty="0" smtClean="0">
                <a:latin typeface="+mn-ea"/>
              </a:rPr>
              <a:t>또한 </a:t>
            </a:r>
            <a:r>
              <a:rPr lang="ko-KR" altLang="en-US" sz="1500" spc="-50" dirty="0">
                <a:latin typeface="+mn-ea"/>
              </a:rPr>
              <a:t>공구를 능률적이면서 안전하게 사용해내는 올바른 사용법을 기억하는 것이 중요하다</a:t>
            </a:r>
            <a:r>
              <a:rPr lang="en-US" altLang="ko-KR" sz="1500" spc="-50" dirty="0">
                <a:latin typeface="+mn-ea"/>
              </a:rPr>
              <a:t>.</a:t>
            </a:r>
          </a:p>
          <a:p>
            <a:pPr>
              <a:lnSpc>
                <a:spcPts val="2200"/>
              </a:lnSpc>
            </a:pPr>
            <a:endParaRPr lang="en-US" altLang="ko-KR" sz="1500" b="1" spc="-50" dirty="0">
              <a:latin typeface="+mn-ea"/>
            </a:endParaRPr>
          </a:p>
          <a:p>
            <a:pPr marL="144000">
              <a:lnSpc>
                <a:spcPts val="2200"/>
              </a:lnSpc>
              <a:spcAft>
                <a:spcPts val="300"/>
              </a:spcAft>
            </a:pPr>
            <a:r>
              <a:rPr lang="ko-KR" altLang="en-US" sz="1500" b="1" spc="-50" dirty="0">
                <a:solidFill>
                  <a:srgbClr val="CE435F"/>
                </a:solidFill>
                <a:latin typeface="+mn-ea"/>
              </a:rPr>
              <a:t>수공구에 의한 재해를 방지하기 위한 일반적인 사항은 다음과 같다</a:t>
            </a:r>
            <a:r>
              <a:rPr lang="en-US" altLang="ko-KR" sz="1500" b="1" spc="-50" dirty="0">
                <a:solidFill>
                  <a:srgbClr val="CE435F"/>
                </a:solidFill>
                <a:latin typeface="+mn-ea"/>
              </a:rPr>
              <a:t>.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공구는 사용 전에 반드시 점검하고 불완전한 것은 절대로 사용하지 않는다</a:t>
            </a:r>
            <a:r>
              <a:rPr lang="en-US" altLang="ko-KR" sz="1500" spc="-50" dirty="0">
                <a:latin typeface="+mn-ea"/>
              </a:rPr>
              <a:t>.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공구는 사용하고 있는 도중에 고장이 나거나 구부러지는 것이 있는데 </a:t>
            </a:r>
            <a:r>
              <a:rPr lang="en-US" altLang="ko-KR" sz="1500" spc="-50" dirty="0" smtClean="0">
                <a:latin typeface="+mn-ea"/>
              </a:rPr>
              <a:t/>
            </a:r>
            <a:br>
              <a:rPr lang="en-US" altLang="ko-KR" sz="1500" spc="-50" dirty="0" smtClean="0">
                <a:latin typeface="+mn-ea"/>
              </a:rPr>
            </a:br>
            <a:r>
              <a:rPr lang="ko-KR" altLang="en-US" sz="1500" spc="-50" dirty="0" smtClean="0">
                <a:latin typeface="+mn-ea"/>
              </a:rPr>
              <a:t>이런 </a:t>
            </a:r>
            <a:r>
              <a:rPr lang="ko-KR" altLang="en-US" sz="1500" spc="-50" dirty="0">
                <a:latin typeface="+mn-ea"/>
              </a:rPr>
              <a:t>불량 수공구는</a:t>
            </a:r>
            <a:r>
              <a:rPr lang="en-US" altLang="ko-KR" sz="1500" spc="-50" dirty="0">
                <a:latin typeface="+mn-ea"/>
              </a:rPr>
              <a:t> </a:t>
            </a:r>
            <a:r>
              <a:rPr lang="ko-KR" altLang="en-US" sz="1500" spc="-50" dirty="0">
                <a:latin typeface="+mn-ea"/>
              </a:rPr>
              <a:t>즉시 교체하도록 한다</a:t>
            </a:r>
            <a:r>
              <a:rPr lang="en-US" altLang="ko-KR" sz="1500" spc="-50" dirty="0">
                <a:latin typeface="+mn-ea"/>
              </a:rPr>
              <a:t>.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공구는 일정한 장소에 놓아 작업장이 어지럽지 않도록 한다</a:t>
            </a:r>
            <a:r>
              <a:rPr lang="en-US" altLang="ko-KR" sz="1500" spc="-50" dirty="0">
                <a:latin typeface="+mn-ea"/>
              </a:rPr>
              <a:t>.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공구를 기계 위나 떨어지기 쉬운 장소에 놓아서는 아니된다</a:t>
            </a:r>
            <a:r>
              <a:rPr lang="en-US" altLang="ko-KR" sz="1500" spc="-50" dirty="0">
                <a:latin typeface="+mn-ea"/>
              </a:rPr>
              <a:t>.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수공구가 기름에 묻었을 때에는 깨끗하게 닦도록 한다</a:t>
            </a:r>
            <a:r>
              <a:rPr lang="en-US" altLang="ko-KR" sz="1500" spc="-50" dirty="0">
                <a:latin typeface="+mn-ea"/>
              </a:rPr>
              <a:t>.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수공구에는 각각의 용도가 정해져 있어 그의 크기도 </a:t>
            </a:r>
            <a:r>
              <a:rPr lang="en-US" altLang="ko-KR" sz="1500" spc="-50" dirty="0" smtClean="0">
                <a:latin typeface="+mn-ea"/>
              </a:rPr>
              <a:t/>
            </a:r>
            <a:br>
              <a:rPr lang="en-US" altLang="ko-KR" sz="1500" spc="-50" dirty="0" smtClean="0">
                <a:latin typeface="+mn-ea"/>
              </a:rPr>
            </a:br>
            <a:r>
              <a:rPr lang="ko-KR" altLang="en-US" sz="1500" spc="-50" dirty="0" smtClean="0">
                <a:latin typeface="+mn-ea"/>
              </a:rPr>
              <a:t>여러 </a:t>
            </a:r>
            <a:r>
              <a:rPr lang="ko-KR" altLang="en-US" sz="1500" spc="-50" dirty="0">
                <a:latin typeface="+mn-ea"/>
              </a:rPr>
              <a:t>가지이다</a:t>
            </a:r>
            <a:r>
              <a:rPr lang="en-US" altLang="ko-KR" sz="1500" spc="-50" dirty="0">
                <a:latin typeface="+mn-ea"/>
              </a:rPr>
              <a:t>. </a:t>
            </a:r>
            <a:r>
              <a:rPr lang="ko-KR" altLang="en-US" sz="1500" spc="-50" dirty="0" smtClean="0">
                <a:latin typeface="+mn-ea"/>
              </a:rPr>
              <a:t>올바른 </a:t>
            </a:r>
            <a:r>
              <a:rPr lang="ko-KR" altLang="en-US" sz="1500" spc="-50" dirty="0">
                <a:latin typeface="+mn-ea"/>
              </a:rPr>
              <a:t>공구를 선택해 사용하도록 한다</a:t>
            </a:r>
            <a:r>
              <a:rPr lang="en-US" altLang="ko-KR" sz="1500" spc="-50" dirty="0">
                <a:latin typeface="+mn-ea"/>
              </a:rPr>
              <a:t>.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공구를 사용하고 난 후 원래의 개수를 조사해 상태가 </a:t>
            </a:r>
            <a:r>
              <a:rPr lang="en-US" altLang="ko-KR" sz="1500" spc="-50" dirty="0" smtClean="0">
                <a:latin typeface="+mn-ea"/>
              </a:rPr>
              <a:t/>
            </a:r>
            <a:br>
              <a:rPr lang="en-US" altLang="ko-KR" sz="1500" spc="-50" dirty="0" smtClean="0">
                <a:latin typeface="+mn-ea"/>
              </a:rPr>
            </a:br>
            <a:r>
              <a:rPr lang="ko-KR" altLang="en-US" sz="1500" spc="-50" dirty="0" smtClean="0">
                <a:latin typeface="+mn-ea"/>
              </a:rPr>
              <a:t>나쁘지 </a:t>
            </a:r>
            <a:r>
              <a:rPr lang="ko-KR" altLang="en-US" sz="1500" spc="-50" dirty="0">
                <a:latin typeface="+mn-ea"/>
              </a:rPr>
              <a:t>않은 것을 확인하고 한 번에</a:t>
            </a:r>
            <a:r>
              <a:rPr lang="en-US" altLang="ko-KR" sz="1500" spc="-50" dirty="0">
                <a:latin typeface="+mn-ea"/>
              </a:rPr>
              <a:t> </a:t>
            </a:r>
            <a:r>
              <a:rPr lang="ko-KR" altLang="en-US" sz="1500" spc="-50" dirty="0">
                <a:latin typeface="+mn-ea"/>
              </a:rPr>
              <a:t>알 수 있도록 정돈한다</a:t>
            </a:r>
            <a:r>
              <a:rPr lang="en-US" altLang="ko-KR" sz="1500" spc="-50" dirty="0">
                <a:latin typeface="+mn-ea"/>
              </a:rPr>
              <a:t>.</a:t>
            </a:r>
            <a:endParaRPr lang="ko-KR" altLang="en-US" sz="1500" spc="-50" dirty="0">
              <a:latin typeface="+mn-ea"/>
            </a:endParaRPr>
          </a:p>
          <a:p>
            <a:pPr>
              <a:lnSpc>
                <a:spcPts val="2200"/>
              </a:lnSpc>
            </a:pPr>
            <a:endParaRPr lang="ko-KR" altLang="en-US" sz="1500" b="1" spc="-50" dirty="0">
              <a:latin typeface="+mn-ea"/>
            </a:endParaRPr>
          </a:p>
        </p:txBody>
      </p:sp>
      <p:pic>
        <p:nvPicPr>
          <p:cNvPr id="2" name="Picture 1" descr="추가04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1894" y="3493683"/>
            <a:ext cx="3338588" cy="2365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0865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922320" y="180673"/>
            <a:ext cx="7221680" cy="6001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3300" b="1" spc="-1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화재예방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17926" y="229266"/>
            <a:ext cx="1439845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300" b="1" spc="-150" dirty="0" smtClean="0">
                <a:latin typeface="+mn-ea"/>
              </a:rPr>
              <a:t>안전하고 건강한 </a:t>
            </a:r>
            <a:endParaRPr lang="ko-KR" altLang="en-US" sz="1300" b="1" spc="-150" dirty="0">
              <a:latin typeface="+mn-ea"/>
            </a:endParaRPr>
          </a:p>
          <a:p>
            <a:r>
              <a:rPr lang="ko-KR" altLang="en-US" sz="1300" b="1" spc="-150" dirty="0">
                <a:latin typeface="+mn-ea"/>
              </a:rPr>
              <a:t>직장생활을 위한 가이드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97481" y="229266"/>
            <a:ext cx="37082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300" b="1" dirty="0" smtClean="0">
                <a:latin typeface="+mn-ea"/>
              </a:rPr>
              <a:t>2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272152" y="6131764"/>
            <a:ext cx="8528847" cy="466574"/>
            <a:chOff x="272152" y="6131764"/>
            <a:chExt cx="8528847" cy="466574"/>
          </a:xfrm>
        </p:grpSpPr>
        <p:sp>
          <p:nvSpPr>
            <p:cNvPr id="21" name="TextBox 20"/>
            <p:cNvSpPr txBox="1"/>
            <p:nvPr/>
          </p:nvSpPr>
          <p:spPr>
            <a:xfrm>
              <a:off x="272152" y="6305950"/>
              <a:ext cx="730272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288000"/>
              <a:r>
                <a:rPr lang="en-US" altLang="ko-KR" sz="1300" b="1" dirty="0" smtClean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36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	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안전보건 첫 걸음 신규 입사자를 위한 안전보건 가이드    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|    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공통</a:t>
              </a:r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71969" y="6131764"/>
              <a:ext cx="1129030" cy="373380"/>
            </a:xfrm>
            <a:prstGeom prst="rect">
              <a:avLst/>
            </a:prstGeom>
          </p:spPr>
        </p:pic>
      </p:grpSp>
      <p:sp>
        <p:nvSpPr>
          <p:cNvPr id="23" name="TextBox 22"/>
          <p:cNvSpPr txBox="1"/>
          <p:nvPr/>
        </p:nvSpPr>
        <p:spPr>
          <a:xfrm>
            <a:off x="2003968" y="1563970"/>
            <a:ext cx="6456986" cy="11285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100" dirty="0">
                <a:latin typeface="+mn-ea"/>
              </a:rPr>
              <a:t>화기엄금의 표시가 있는 장소에서는 </a:t>
            </a:r>
            <a:r>
              <a:rPr lang="en-US" altLang="ko-KR" sz="1500" spc="-100" dirty="0" smtClean="0">
                <a:latin typeface="+mn-ea"/>
              </a:rPr>
              <a:t/>
            </a:r>
            <a:br>
              <a:rPr lang="en-US" altLang="ko-KR" sz="1500" spc="-100" dirty="0" smtClean="0">
                <a:latin typeface="+mn-ea"/>
              </a:rPr>
            </a:br>
            <a:r>
              <a:rPr lang="ko-KR" altLang="en-US" sz="1500" spc="-100" dirty="0" smtClean="0">
                <a:latin typeface="+mn-ea"/>
              </a:rPr>
              <a:t>화기</a:t>
            </a:r>
            <a:r>
              <a:rPr lang="en-US" altLang="ko-KR" sz="1500" spc="-100" dirty="0">
                <a:latin typeface="+mn-ea"/>
              </a:rPr>
              <a:t>(</a:t>
            </a:r>
            <a:r>
              <a:rPr lang="ko-KR" altLang="en-US" sz="1500" spc="-100" dirty="0">
                <a:latin typeface="+mn-ea"/>
              </a:rPr>
              <a:t>불 또는 불로 되는 것</a:t>
            </a:r>
            <a:r>
              <a:rPr lang="en-US" altLang="ko-KR" sz="1500" spc="-100" dirty="0">
                <a:latin typeface="+mn-ea"/>
              </a:rPr>
              <a:t>)</a:t>
            </a:r>
            <a:r>
              <a:rPr lang="ko-KR" altLang="en-US" sz="1500" spc="-100" dirty="0">
                <a:latin typeface="+mn-ea"/>
              </a:rPr>
              <a:t>를 일체 사용해서는 안 된다</a:t>
            </a:r>
            <a:r>
              <a:rPr lang="en-US" altLang="ko-KR" sz="1500" spc="-100" dirty="0">
                <a:latin typeface="+mn-ea"/>
              </a:rPr>
              <a:t>.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100" dirty="0">
                <a:latin typeface="+mn-ea"/>
              </a:rPr>
              <a:t>발화되기 쉬운 것</a:t>
            </a:r>
            <a:r>
              <a:rPr lang="en-US" altLang="ko-KR" sz="1500" spc="-100" dirty="0">
                <a:latin typeface="+mn-ea"/>
              </a:rPr>
              <a:t>, </a:t>
            </a:r>
            <a:r>
              <a:rPr lang="ko-KR" altLang="en-US" sz="1500" spc="-100" dirty="0">
                <a:latin typeface="+mn-ea"/>
              </a:rPr>
              <a:t>예를 들면 성냥</a:t>
            </a:r>
            <a:r>
              <a:rPr lang="en-US" altLang="ko-KR" sz="1500" spc="-100" dirty="0">
                <a:latin typeface="+mn-ea"/>
              </a:rPr>
              <a:t>, </a:t>
            </a:r>
            <a:r>
              <a:rPr lang="ko-KR" altLang="en-US" sz="1500" spc="-100" dirty="0">
                <a:latin typeface="+mn-ea"/>
              </a:rPr>
              <a:t>라이터와 같은 것을 </a:t>
            </a:r>
            <a:r>
              <a:rPr lang="en-US" altLang="ko-KR" sz="1500" spc="-100" dirty="0" smtClean="0">
                <a:latin typeface="+mn-ea"/>
              </a:rPr>
              <a:t/>
            </a:r>
            <a:br>
              <a:rPr lang="en-US" altLang="ko-KR" sz="1500" spc="-100" dirty="0" smtClean="0">
                <a:latin typeface="+mn-ea"/>
              </a:rPr>
            </a:br>
            <a:r>
              <a:rPr lang="ko-KR" altLang="en-US" sz="1500" spc="-100" dirty="0" smtClean="0">
                <a:latin typeface="+mn-ea"/>
              </a:rPr>
              <a:t>소지하지 </a:t>
            </a:r>
            <a:r>
              <a:rPr lang="ko-KR" altLang="en-US" sz="1500" spc="-100" dirty="0">
                <a:latin typeface="+mn-ea"/>
              </a:rPr>
              <a:t>않도록 한다</a:t>
            </a:r>
            <a:r>
              <a:rPr lang="en-US" altLang="ko-KR" sz="1500" spc="-100" dirty="0">
                <a:latin typeface="+mn-ea"/>
              </a:rPr>
              <a:t>.</a:t>
            </a:r>
            <a:endParaRPr lang="ko-KR" altLang="en-US" sz="1500" spc="-100" dirty="0">
              <a:latin typeface="+mn-e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90766" y="1563970"/>
            <a:ext cx="2224613" cy="2963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8000" indent="-288000">
              <a:lnSpc>
                <a:spcPts val="2500"/>
              </a:lnSpc>
              <a:spcAft>
                <a:spcPts val="600"/>
              </a:spcAft>
              <a:buFont typeface="Wingdings" pitchFamily="2" charset="2"/>
              <a:buChar char="v"/>
            </a:pPr>
            <a:r>
              <a:rPr lang="ko-KR" altLang="en-US" sz="2000" b="1" spc="-100" dirty="0">
                <a:solidFill>
                  <a:srgbClr val="CE435F"/>
                </a:solidFill>
                <a:latin typeface="+mn-ea"/>
              </a:rPr>
              <a:t>화기엄금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003968" y="3167841"/>
            <a:ext cx="6456986" cy="5356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100" dirty="0">
                <a:latin typeface="+mn-ea"/>
              </a:rPr>
              <a:t>화기가 필요한 경우에 반드시 정해진 책임자의 허가를 받는다</a:t>
            </a:r>
            <a:r>
              <a:rPr lang="en-US" altLang="ko-KR" sz="1500" spc="-100" dirty="0">
                <a:latin typeface="+mn-ea"/>
              </a:rPr>
              <a:t>.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100" dirty="0">
                <a:latin typeface="+mn-ea"/>
              </a:rPr>
              <a:t>반드시 뒤처리를 하고 확실하게 불이 꺼진 것을 확인한다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90766" y="3167841"/>
            <a:ext cx="2224613" cy="2963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8000" indent="-288000">
              <a:lnSpc>
                <a:spcPts val="2500"/>
              </a:lnSpc>
              <a:spcAft>
                <a:spcPts val="600"/>
              </a:spcAft>
              <a:buFont typeface="Wingdings" pitchFamily="2" charset="2"/>
              <a:buChar char="v"/>
            </a:pPr>
            <a:r>
              <a:rPr lang="ko-KR" altLang="en-US" sz="2000" b="1" spc="-100" dirty="0">
                <a:solidFill>
                  <a:srgbClr val="CE435F"/>
                </a:solidFill>
                <a:latin typeface="+mn-ea"/>
              </a:rPr>
              <a:t>화기작업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003968" y="3950038"/>
            <a:ext cx="3912090" cy="169277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100" dirty="0">
                <a:latin typeface="+mn-ea"/>
              </a:rPr>
              <a:t>정해진 장소 이외에서는 흡연을 하지 않는다</a:t>
            </a:r>
            <a:r>
              <a:rPr lang="en-US" altLang="ko-KR" sz="1500" spc="-100" dirty="0">
                <a:latin typeface="+mn-ea"/>
              </a:rPr>
              <a:t>.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100" dirty="0">
                <a:latin typeface="+mn-ea"/>
              </a:rPr>
              <a:t>난방용 스토브에는 물 받침에 반드시 물을 넣고 퇴장</a:t>
            </a:r>
            <a:r>
              <a:rPr lang="en-US" altLang="ko-KR" sz="1500" spc="-100" dirty="0">
                <a:latin typeface="+mn-ea"/>
              </a:rPr>
              <a:t>, </a:t>
            </a:r>
            <a:r>
              <a:rPr lang="ko-KR" altLang="en-US" sz="1500" spc="-100" dirty="0">
                <a:latin typeface="+mn-ea"/>
              </a:rPr>
              <a:t>퇴근하는 경우 완전히 소화하여야 한다</a:t>
            </a:r>
            <a:r>
              <a:rPr lang="en-US" altLang="ko-KR" sz="1500" spc="-100" dirty="0">
                <a:latin typeface="+mn-ea"/>
              </a:rPr>
              <a:t>.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100" dirty="0">
                <a:latin typeface="+mn-ea"/>
              </a:rPr>
              <a:t>기름이 묻은 걸레</a:t>
            </a:r>
            <a:r>
              <a:rPr lang="en-US" altLang="ko-KR" sz="1500" spc="-100" dirty="0">
                <a:latin typeface="+mn-ea"/>
              </a:rPr>
              <a:t>, </a:t>
            </a:r>
            <a:r>
              <a:rPr lang="ko-KR" altLang="en-US" sz="1500" spc="-100" dirty="0">
                <a:latin typeface="+mn-ea"/>
              </a:rPr>
              <a:t>톱밥</a:t>
            </a:r>
            <a:r>
              <a:rPr lang="en-US" altLang="ko-KR" sz="1500" spc="-100" dirty="0">
                <a:latin typeface="+mn-ea"/>
              </a:rPr>
              <a:t>, </a:t>
            </a:r>
            <a:r>
              <a:rPr lang="ko-KR" altLang="en-US" sz="1500" spc="-100" dirty="0">
                <a:latin typeface="+mn-ea"/>
              </a:rPr>
              <a:t>셀룰로이드 등은 자연적으로 발화하는 것이 있으므로 정해진 통에 넣고 반드시 뚜껑을 덮는다</a:t>
            </a:r>
            <a:r>
              <a:rPr lang="en-US" altLang="ko-KR" sz="1500" spc="-100" dirty="0">
                <a:latin typeface="+mn-ea"/>
              </a:rPr>
              <a:t>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90766" y="3950038"/>
            <a:ext cx="2224613" cy="2963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8000" indent="-288000">
              <a:lnSpc>
                <a:spcPts val="2500"/>
              </a:lnSpc>
              <a:spcAft>
                <a:spcPts val="600"/>
              </a:spcAft>
              <a:buFont typeface="Wingdings" pitchFamily="2" charset="2"/>
              <a:buChar char="v"/>
            </a:pPr>
            <a:r>
              <a:rPr lang="ko-KR" altLang="en-US" sz="2000" b="1" spc="-100" dirty="0">
                <a:solidFill>
                  <a:srgbClr val="CE435F"/>
                </a:solidFill>
                <a:latin typeface="+mn-ea"/>
              </a:rPr>
              <a:t>기타사항</a:t>
            </a:r>
          </a:p>
        </p:txBody>
      </p:sp>
      <p:pic>
        <p:nvPicPr>
          <p:cNvPr id="2" name="Picture 1" descr="06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8415" y="1586004"/>
            <a:ext cx="1554564" cy="1466806"/>
          </a:xfrm>
          <a:prstGeom prst="rect">
            <a:avLst/>
          </a:prstGeom>
        </p:spPr>
      </p:pic>
      <p:pic>
        <p:nvPicPr>
          <p:cNvPr id="3" name="Picture 2" descr="추가0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359322" y="3610767"/>
            <a:ext cx="2202439" cy="2414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2172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922320" y="180673"/>
            <a:ext cx="7221680" cy="6001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3300" b="1" spc="-1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화재예방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17926" y="229266"/>
            <a:ext cx="1439845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300" b="1" spc="-150" dirty="0" smtClean="0">
                <a:latin typeface="+mn-ea"/>
              </a:rPr>
              <a:t>안전하고 건강한 </a:t>
            </a:r>
            <a:endParaRPr lang="ko-KR" altLang="en-US" sz="1300" b="1" spc="-150" dirty="0">
              <a:latin typeface="+mn-ea"/>
            </a:endParaRPr>
          </a:p>
          <a:p>
            <a:r>
              <a:rPr lang="ko-KR" altLang="en-US" sz="1300" b="1" spc="-150" dirty="0">
                <a:latin typeface="+mn-ea"/>
              </a:rPr>
              <a:t>직장생활을 위한 가이드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97481" y="229266"/>
            <a:ext cx="37082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300" b="1" dirty="0" smtClean="0">
                <a:latin typeface="+mn-ea"/>
              </a:rPr>
              <a:t>2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272152" y="6131764"/>
            <a:ext cx="8528847" cy="466574"/>
            <a:chOff x="272152" y="6131764"/>
            <a:chExt cx="8528847" cy="466574"/>
          </a:xfrm>
        </p:grpSpPr>
        <p:sp>
          <p:nvSpPr>
            <p:cNvPr id="21" name="TextBox 20"/>
            <p:cNvSpPr txBox="1"/>
            <p:nvPr/>
          </p:nvSpPr>
          <p:spPr>
            <a:xfrm>
              <a:off x="272152" y="6305950"/>
              <a:ext cx="730272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288000"/>
              <a:r>
                <a:rPr lang="en-US" altLang="ko-KR" sz="1300" b="1" dirty="0" smtClean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37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	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안전보건 첫 걸음 신규 입사자를 위한 안전보건 가이드    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|    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공통</a:t>
              </a:r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71969" y="6131764"/>
              <a:ext cx="1129030" cy="373380"/>
            </a:xfrm>
            <a:prstGeom prst="rect">
              <a:avLst/>
            </a:prstGeom>
          </p:spPr>
        </p:pic>
      </p:grpSp>
      <p:sp>
        <p:nvSpPr>
          <p:cNvPr id="23" name="TextBox 22"/>
          <p:cNvSpPr txBox="1"/>
          <p:nvPr/>
        </p:nvSpPr>
        <p:spPr>
          <a:xfrm>
            <a:off x="2003968" y="1563970"/>
            <a:ext cx="6456986" cy="8463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100" dirty="0">
                <a:latin typeface="+mn-ea"/>
              </a:rPr>
              <a:t>소화기가 놓여진 장소에는 표시판이 붙어 있다</a:t>
            </a:r>
            <a:r>
              <a:rPr lang="en-US" altLang="ko-KR" sz="1500" spc="-100" dirty="0">
                <a:latin typeface="+mn-ea"/>
              </a:rPr>
              <a:t>. </a:t>
            </a:r>
            <a:r>
              <a:rPr lang="en-US" altLang="ko-KR" sz="1500" spc="-100" dirty="0" smtClean="0">
                <a:latin typeface="+mn-ea"/>
              </a:rPr>
              <a:t/>
            </a:r>
            <a:br>
              <a:rPr lang="en-US" altLang="ko-KR" sz="1500" spc="-100" dirty="0" smtClean="0">
                <a:latin typeface="+mn-ea"/>
              </a:rPr>
            </a:br>
            <a:r>
              <a:rPr lang="ko-KR" altLang="en-US" sz="1500" spc="-100" dirty="0" smtClean="0">
                <a:latin typeface="+mn-ea"/>
              </a:rPr>
              <a:t>작업자는 </a:t>
            </a:r>
            <a:r>
              <a:rPr lang="ko-KR" altLang="en-US" sz="1500" spc="-100" dirty="0">
                <a:latin typeface="+mn-ea"/>
              </a:rPr>
              <a:t>그 위치를 잘 알고 있어야 한다</a:t>
            </a:r>
            <a:r>
              <a:rPr lang="en-US" altLang="ko-KR" sz="1500" spc="-100" dirty="0">
                <a:latin typeface="+mn-ea"/>
              </a:rPr>
              <a:t>.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100" dirty="0">
                <a:latin typeface="+mn-ea"/>
              </a:rPr>
              <a:t>소화기구의 주위는 항상 깨끗하게 정돈하고 다른 장애물을 근처에 두지 않는다</a:t>
            </a:r>
            <a:r>
              <a:rPr lang="en-US" altLang="ko-KR" sz="1500" spc="-100" dirty="0">
                <a:latin typeface="+mn-ea"/>
              </a:rPr>
              <a:t>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90766" y="1563970"/>
            <a:ext cx="2224613" cy="2963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8000" indent="-288000">
              <a:lnSpc>
                <a:spcPts val="2500"/>
              </a:lnSpc>
              <a:spcAft>
                <a:spcPts val="600"/>
              </a:spcAft>
              <a:buFont typeface="Wingdings" pitchFamily="2" charset="2"/>
              <a:buChar char="v"/>
            </a:pPr>
            <a:r>
              <a:rPr lang="ko-KR" altLang="en-US" sz="2000" b="1" spc="-100" dirty="0">
                <a:solidFill>
                  <a:srgbClr val="CE435F"/>
                </a:solidFill>
                <a:latin typeface="+mn-ea"/>
              </a:rPr>
              <a:t>소화기구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003968" y="2800469"/>
            <a:ext cx="6456986" cy="5356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100" dirty="0">
                <a:latin typeface="+mn-ea"/>
              </a:rPr>
              <a:t>화재를 발견하면 큰소리를 낸다</a:t>
            </a:r>
            <a:r>
              <a:rPr lang="en-US" altLang="ko-KR" sz="1500" spc="-100" dirty="0">
                <a:latin typeface="+mn-ea"/>
              </a:rPr>
              <a:t>. </a:t>
            </a:r>
            <a:r>
              <a:rPr lang="ko-KR" altLang="en-US" sz="1500" spc="-100" dirty="0">
                <a:latin typeface="+mn-ea"/>
              </a:rPr>
              <a:t>혼자서 불을 끄려고 해서는 안된다</a:t>
            </a:r>
            <a:r>
              <a:rPr lang="en-US" altLang="ko-KR" sz="1500" spc="-100" dirty="0">
                <a:latin typeface="+mn-ea"/>
              </a:rPr>
              <a:t>.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100" dirty="0">
                <a:latin typeface="+mn-ea"/>
              </a:rPr>
              <a:t>화재 보고는 가장 빠르게 한다</a:t>
            </a:r>
            <a:r>
              <a:rPr lang="en-US" altLang="ko-KR" sz="1500" spc="-100" dirty="0">
                <a:latin typeface="+mn-ea"/>
              </a:rPr>
              <a:t>. </a:t>
            </a:r>
            <a:r>
              <a:rPr lang="ko-KR" altLang="en-US" sz="1500" spc="-100" dirty="0">
                <a:latin typeface="+mn-ea"/>
              </a:rPr>
              <a:t>전화연락 요령 및 비상연락망을 잘 기억한다</a:t>
            </a:r>
            <a:r>
              <a:rPr lang="en-US" altLang="ko-KR" sz="1500" spc="-100" dirty="0">
                <a:latin typeface="+mn-ea"/>
              </a:rPr>
              <a:t>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90766" y="2800469"/>
            <a:ext cx="2224613" cy="6412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8000" indent="-288000">
              <a:lnSpc>
                <a:spcPts val="2500"/>
              </a:lnSpc>
              <a:spcAft>
                <a:spcPts val="600"/>
              </a:spcAft>
              <a:buFont typeface="Wingdings" pitchFamily="2" charset="2"/>
              <a:buChar char="v"/>
            </a:pPr>
            <a:r>
              <a:rPr lang="ko-KR" altLang="en-US" sz="2000" b="1" dirty="0">
                <a:solidFill>
                  <a:srgbClr val="CE435F"/>
                </a:solidFill>
                <a:latin typeface="+mn-ea"/>
              </a:rPr>
              <a:t>불이 </a:t>
            </a:r>
            <a:r>
              <a:rPr lang="en-US" altLang="ko-KR" sz="2000" b="1" dirty="0" smtClean="0">
                <a:solidFill>
                  <a:srgbClr val="CE435F"/>
                </a:solidFill>
                <a:latin typeface="+mn-ea"/>
              </a:rPr>
              <a:t/>
            </a:r>
            <a:br>
              <a:rPr lang="en-US" altLang="ko-KR" sz="2000" b="1" dirty="0" smtClean="0">
                <a:solidFill>
                  <a:srgbClr val="CE435F"/>
                </a:solidFill>
                <a:latin typeface="+mn-ea"/>
              </a:rPr>
            </a:br>
            <a:r>
              <a:rPr lang="ko-KR" altLang="en-US" sz="2000" b="1" dirty="0" smtClean="0">
                <a:solidFill>
                  <a:srgbClr val="CE435F"/>
                </a:solidFill>
                <a:latin typeface="+mn-ea"/>
              </a:rPr>
              <a:t>났을 </a:t>
            </a:r>
            <a:r>
              <a:rPr lang="ko-KR" altLang="en-US" sz="2000" b="1" dirty="0">
                <a:solidFill>
                  <a:srgbClr val="CE435F"/>
                </a:solidFill>
                <a:latin typeface="+mn-ea"/>
              </a:rPr>
              <a:t>때</a:t>
            </a:r>
          </a:p>
        </p:txBody>
      </p:sp>
      <p:pic>
        <p:nvPicPr>
          <p:cNvPr id="2" name="Picture 1" descr="추가0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360" y="3786393"/>
            <a:ext cx="5671392" cy="195053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138333" y="3637420"/>
            <a:ext cx="2224613" cy="2979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2500"/>
              </a:lnSpc>
              <a:spcAft>
                <a:spcPts val="600"/>
              </a:spcAft>
            </a:pPr>
            <a:r>
              <a:rPr lang="ko-KR" altLang="en-US" sz="1200" b="1" dirty="0">
                <a:solidFill>
                  <a:srgbClr val="CE435F"/>
                </a:solidFill>
                <a:latin typeface="+mn-ea"/>
              </a:rPr>
              <a:t>올바른 소화기 사용법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138333" y="5403465"/>
            <a:ext cx="1374033" cy="3834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ko-KR" altLang="en-US" sz="1200" dirty="0">
                <a:solidFill>
                  <a:srgbClr val="CE435F"/>
                </a:solidFill>
                <a:latin typeface="+mn-ea"/>
              </a:rPr>
              <a:t>소화기를 불이 난 </a:t>
            </a:r>
            <a:endParaRPr lang="en-US" altLang="ko-KR" sz="1200" dirty="0" smtClean="0">
              <a:solidFill>
                <a:srgbClr val="CE435F"/>
              </a:solidFill>
              <a:latin typeface="+mn-ea"/>
            </a:endParaRPr>
          </a:p>
          <a:p>
            <a:pPr algn="ctr">
              <a:lnSpc>
                <a:spcPts val="1500"/>
              </a:lnSpc>
            </a:pPr>
            <a:r>
              <a:rPr lang="ko-KR" altLang="en-US" sz="1200" dirty="0" smtClean="0">
                <a:solidFill>
                  <a:srgbClr val="CE435F"/>
                </a:solidFill>
                <a:latin typeface="+mn-ea"/>
              </a:rPr>
              <a:t>곳으로 옮긴다</a:t>
            </a:r>
            <a:endParaRPr lang="ko-KR" altLang="en-US" sz="1200" dirty="0">
              <a:solidFill>
                <a:srgbClr val="CE435F"/>
              </a:solidFill>
              <a:latin typeface="+mn-e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63888" y="5403465"/>
            <a:ext cx="1374033" cy="3834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ko-KR" altLang="en-US" sz="1200" dirty="0">
                <a:solidFill>
                  <a:srgbClr val="CE435F"/>
                </a:solidFill>
                <a:latin typeface="+mn-ea"/>
              </a:rPr>
              <a:t>손잡이 부분의 </a:t>
            </a:r>
            <a:endParaRPr lang="en-US" altLang="ko-KR" sz="1200" dirty="0" smtClean="0">
              <a:solidFill>
                <a:srgbClr val="CE435F"/>
              </a:solidFill>
              <a:latin typeface="+mn-ea"/>
            </a:endParaRPr>
          </a:p>
          <a:p>
            <a:pPr algn="ctr">
              <a:lnSpc>
                <a:spcPts val="1500"/>
              </a:lnSpc>
            </a:pPr>
            <a:r>
              <a:rPr lang="ko-KR" altLang="en-US" sz="1200" dirty="0" smtClean="0">
                <a:solidFill>
                  <a:srgbClr val="CE435F"/>
                </a:solidFill>
                <a:latin typeface="+mn-ea"/>
              </a:rPr>
              <a:t>안전핀을 뽑는다</a:t>
            </a:r>
            <a:endParaRPr lang="ko-KR" altLang="en-US" sz="1200" dirty="0">
              <a:solidFill>
                <a:srgbClr val="CE435F"/>
              </a:solidFill>
              <a:latin typeface="+mn-e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04048" y="5403465"/>
            <a:ext cx="1374033" cy="5757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ko-KR" altLang="en-US" sz="1200" dirty="0">
                <a:solidFill>
                  <a:srgbClr val="CE435F"/>
                </a:solidFill>
                <a:latin typeface="+mn-ea"/>
              </a:rPr>
              <a:t>바람을 등지고 서서 </a:t>
            </a:r>
            <a:endParaRPr lang="ko-KR" altLang="en-US" sz="1200" dirty="0" smtClean="0">
              <a:solidFill>
                <a:srgbClr val="CE435F"/>
              </a:solidFill>
              <a:latin typeface="+mn-ea"/>
            </a:endParaRPr>
          </a:p>
          <a:p>
            <a:pPr algn="ctr">
              <a:lnSpc>
                <a:spcPts val="1500"/>
              </a:lnSpc>
            </a:pPr>
            <a:r>
              <a:rPr lang="ko-KR" altLang="en-US" sz="1200" dirty="0" smtClean="0">
                <a:solidFill>
                  <a:srgbClr val="CE435F"/>
                </a:solidFill>
                <a:latin typeface="+mn-ea"/>
              </a:rPr>
              <a:t>호스를 불쪽으로 </a:t>
            </a:r>
          </a:p>
          <a:p>
            <a:pPr algn="ctr">
              <a:lnSpc>
                <a:spcPts val="1500"/>
              </a:lnSpc>
            </a:pPr>
            <a:r>
              <a:rPr lang="ko-KR" altLang="en-US" sz="1200" dirty="0" smtClean="0">
                <a:solidFill>
                  <a:srgbClr val="CE435F"/>
                </a:solidFill>
                <a:latin typeface="+mn-ea"/>
              </a:rPr>
              <a:t>향하게 한다</a:t>
            </a:r>
            <a:endParaRPr lang="ko-KR" altLang="en-US" sz="1200" dirty="0">
              <a:solidFill>
                <a:srgbClr val="CE435F"/>
              </a:solidFill>
              <a:latin typeface="+mn-e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588224" y="5403465"/>
            <a:ext cx="1374033" cy="5757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ko-KR" altLang="en-US" sz="1200" dirty="0">
                <a:solidFill>
                  <a:srgbClr val="CE435F"/>
                </a:solidFill>
                <a:latin typeface="+mn-ea"/>
              </a:rPr>
              <a:t>손잡이를 힘껏 </a:t>
            </a:r>
            <a:endParaRPr lang="en-US" altLang="ko-KR" sz="1200" dirty="0" smtClean="0">
              <a:solidFill>
                <a:srgbClr val="CE435F"/>
              </a:solidFill>
              <a:latin typeface="+mn-ea"/>
            </a:endParaRPr>
          </a:p>
          <a:p>
            <a:pPr algn="ctr">
              <a:lnSpc>
                <a:spcPts val="1500"/>
              </a:lnSpc>
            </a:pPr>
            <a:r>
              <a:rPr lang="ko-KR" altLang="en-US" sz="1200" dirty="0" smtClean="0">
                <a:solidFill>
                  <a:srgbClr val="CE435F"/>
                </a:solidFill>
                <a:latin typeface="+mn-ea"/>
              </a:rPr>
              <a:t>움켜쥐고 빗자루로 </a:t>
            </a:r>
            <a:endParaRPr lang="en-US" altLang="ko-KR" sz="1200" dirty="0" smtClean="0">
              <a:solidFill>
                <a:srgbClr val="CE435F"/>
              </a:solidFill>
              <a:latin typeface="+mn-ea"/>
            </a:endParaRPr>
          </a:p>
          <a:p>
            <a:pPr algn="ctr">
              <a:lnSpc>
                <a:spcPts val="1500"/>
              </a:lnSpc>
            </a:pPr>
            <a:r>
              <a:rPr lang="ko-KR" altLang="en-US" sz="1200" dirty="0" smtClean="0">
                <a:solidFill>
                  <a:srgbClr val="CE435F"/>
                </a:solidFill>
                <a:latin typeface="+mn-ea"/>
              </a:rPr>
              <a:t>쓸듯이 </a:t>
            </a:r>
            <a:r>
              <a:rPr lang="ko-KR" altLang="en-US" sz="1200" dirty="0">
                <a:solidFill>
                  <a:srgbClr val="CE435F"/>
                </a:solidFill>
                <a:latin typeface="+mn-ea"/>
              </a:rPr>
              <a:t>뿌린다</a:t>
            </a:r>
          </a:p>
        </p:txBody>
      </p:sp>
    </p:spTree>
    <p:extLst>
      <p:ext uri="{BB962C8B-B14F-4D97-AF65-F5344CB8AC3E}">
        <p14:creationId xmlns:p14="http://schemas.microsoft.com/office/powerpoint/2010/main" val="8969473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922320" y="180673"/>
            <a:ext cx="7221680" cy="6001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3300" b="1" spc="-1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화학물질 안전 보건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53477" y="3186318"/>
            <a:ext cx="4831227" cy="1385543"/>
          </a:xfrm>
          <a:prstGeom prst="roundRect">
            <a:avLst>
              <a:gd name="adj" fmla="val 3203"/>
            </a:avLst>
          </a:prstGeom>
          <a:solidFill>
            <a:schemeClr val="bg1">
              <a:lumMod val="95000"/>
            </a:schemeClr>
          </a:solidFill>
          <a:ln w="25400" cap="rnd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8000" tIns="108000" rIns="36000" bIns="108000" rtlCol="0" anchor="ctr">
            <a:spAutoFit/>
          </a:bodyPr>
          <a:lstStyle/>
          <a:p>
            <a:pPr lvl="0">
              <a:lnSpc>
                <a:spcPts val="1800"/>
              </a:lnSpc>
            </a:pPr>
            <a:r>
              <a:rPr lang="ko-KR" altLang="en-US" sz="1300" b="1" spc="-50" dirty="0" smtClean="0">
                <a:solidFill>
                  <a:srgbClr val="CE435F"/>
                </a:solidFill>
                <a:latin typeface="맑은 고딕"/>
              </a:rPr>
              <a:t>재해사례</a:t>
            </a:r>
            <a:r>
              <a:rPr lang="en-US" altLang="ko-KR" sz="1300" b="1" spc="-50" dirty="0">
                <a:solidFill>
                  <a:srgbClr val="CE435F"/>
                </a:solidFill>
                <a:latin typeface="맑은 고딕"/>
              </a:rPr>
              <a:t> </a:t>
            </a:r>
            <a:r>
              <a:rPr lang="en-US" altLang="ko-KR" sz="1300" b="1" spc="-50" dirty="0" smtClean="0">
                <a:solidFill>
                  <a:srgbClr val="CE435F"/>
                </a:solidFill>
                <a:latin typeface="맑은 고딕"/>
              </a:rPr>
              <a:t> </a:t>
            </a:r>
            <a:r>
              <a:rPr lang="ko-KR" altLang="en-US" sz="1300" spc="-50" dirty="0" smtClean="0">
                <a:solidFill>
                  <a:srgbClr val="CE435F"/>
                </a:solidFill>
                <a:latin typeface="맑은 고딕"/>
              </a:rPr>
              <a:t>세척제 </a:t>
            </a:r>
            <a:r>
              <a:rPr lang="ko-KR" altLang="en-US" sz="1300" spc="-50" dirty="0">
                <a:solidFill>
                  <a:srgbClr val="CE435F"/>
                </a:solidFill>
                <a:latin typeface="맑은 고딕"/>
              </a:rPr>
              <a:t>테스트 작업 시 화학물질 노출로 인한</a:t>
            </a:r>
            <a:r>
              <a:rPr lang="en-US" altLang="ko-KR" sz="1300" spc="-50" dirty="0">
                <a:solidFill>
                  <a:srgbClr val="CE435F"/>
                </a:solidFill>
                <a:latin typeface="맑은 고딕"/>
              </a:rPr>
              <a:t> </a:t>
            </a:r>
            <a:r>
              <a:rPr lang="ko-KR" altLang="en-US" sz="1300" spc="-50" dirty="0" smtClean="0">
                <a:solidFill>
                  <a:srgbClr val="CE435F"/>
                </a:solidFill>
                <a:latin typeface="맑은 고딕"/>
              </a:rPr>
              <a:t>발생</a:t>
            </a:r>
            <a:endParaRPr lang="en-US" altLang="ko-KR" sz="1300" spc="-50" dirty="0" smtClean="0">
              <a:solidFill>
                <a:srgbClr val="CE435F"/>
              </a:solidFill>
              <a:latin typeface="맑은 고딕"/>
            </a:endParaRPr>
          </a:p>
          <a:p>
            <a:pPr marL="144000" indent="-144000">
              <a:lnSpc>
                <a:spcPts val="1800"/>
              </a:lnSpc>
              <a:buClr>
                <a:srgbClr val="CE435F"/>
              </a:buClr>
              <a:buFont typeface="Arial"/>
              <a:buChar char="•"/>
            </a:pPr>
            <a:r>
              <a:rPr lang="en-US" altLang="ko-KR" sz="1300" spc="-50" dirty="0">
                <a:solidFill>
                  <a:prstClr val="black"/>
                </a:solidFill>
                <a:latin typeface="맑은 고딕"/>
              </a:rPr>
              <a:t>2011</a:t>
            </a:r>
            <a:r>
              <a:rPr lang="ko-KR" altLang="en-US" sz="1300" spc="-50" dirty="0">
                <a:solidFill>
                  <a:prstClr val="black"/>
                </a:solidFill>
                <a:latin typeface="맑은 고딕"/>
              </a:rPr>
              <a:t>년 </a:t>
            </a:r>
            <a:r>
              <a:rPr lang="en-US" altLang="ko-KR" sz="1300" spc="-50" dirty="0">
                <a:solidFill>
                  <a:prstClr val="black"/>
                </a:solidFill>
                <a:latin typeface="맑은 고딕"/>
              </a:rPr>
              <a:t>12</a:t>
            </a:r>
            <a:r>
              <a:rPr lang="ko-KR" altLang="en-US" sz="1300" spc="-50" dirty="0">
                <a:solidFill>
                  <a:prstClr val="black"/>
                </a:solidFill>
                <a:latin typeface="맑은 고딕"/>
              </a:rPr>
              <a:t>월</a:t>
            </a:r>
            <a:r>
              <a:rPr lang="en-US" altLang="ko-KR" sz="1300" spc="-50" dirty="0">
                <a:solidFill>
                  <a:prstClr val="black"/>
                </a:solidFill>
                <a:latin typeface="맑은 고딕"/>
              </a:rPr>
              <a:t>, </a:t>
            </a:r>
            <a:r>
              <a:rPr lang="ko-KR" altLang="en-US" sz="1300" spc="-50" dirty="0">
                <a:solidFill>
                  <a:prstClr val="black"/>
                </a:solidFill>
                <a:latin typeface="맑은 고딕"/>
              </a:rPr>
              <a:t>경기도 소재 </a:t>
            </a:r>
            <a:r>
              <a:rPr lang="ko-KR" altLang="en-US" sz="1300" spc="-50" dirty="0" smtClean="0">
                <a:solidFill>
                  <a:prstClr val="black"/>
                </a:solidFill>
                <a:latin typeface="맑은 고딕"/>
              </a:rPr>
              <a:t>사업장에서 수산화테트라메틸암모늄</a:t>
            </a:r>
            <a:r>
              <a:rPr lang="en-US" altLang="ko-KR" sz="1300" spc="-50" dirty="0" smtClean="0">
                <a:solidFill>
                  <a:prstClr val="black"/>
                </a:solidFill>
                <a:latin typeface="맑은 고딕"/>
              </a:rPr>
              <a:t>(</a:t>
            </a:r>
            <a:r>
              <a:rPr lang="en-US" altLang="ko-KR" sz="1300" spc="-50" dirty="0">
                <a:solidFill>
                  <a:prstClr val="black"/>
                </a:solidFill>
                <a:latin typeface="맑은 고딕"/>
              </a:rPr>
              <a:t>TMAH</a:t>
            </a:r>
            <a:r>
              <a:rPr lang="en-US" altLang="ko-KR" sz="1300" spc="-50" dirty="0" smtClean="0">
                <a:solidFill>
                  <a:prstClr val="black"/>
                </a:solidFill>
                <a:latin typeface="맑은 고딕"/>
              </a:rPr>
              <a:t>)</a:t>
            </a:r>
            <a:r>
              <a:rPr lang="ko-KR" altLang="en-US" sz="1300" spc="-50" dirty="0" smtClean="0">
                <a:solidFill>
                  <a:prstClr val="black"/>
                </a:solidFill>
                <a:latin typeface="맑은 고딕"/>
              </a:rPr>
              <a:t>이라는 세척제가 </a:t>
            </a:r>
            <a:r>
              <a:rPr lang="ko-KR" altLang="en-US" sz="1300" spc="-50" dirty="0">
                <a:solidFill>
                  <a:prstClr val="black"/>
                </a:solidFill>
                <a:latin typeface="맑은 고딕"/>
              </a:rPr>
              <a:t>몸에 쏟아졌으나 해당물질의 유해성 </a:t>
            </a:r>
            <a:r>
              <a:rPr lang="en-US" altLang="ko-KR" sz="1300" spc="-50" dirty="0">
                <a:solidFill>
                  <a:prstClr val="black"/>
                </a:solidFill>
                <a:latin typeface="맑은 고딕"/>
              </a:rPr>
              <a:t>· </a:t>
            </a:r>
            <a:r>
              <a:rPr lang="ko-KR" altLang="en-US" sz="1300" spc="-50" dirty="0" smtClean="0">
                <a:solidFill>
                  <a:prstClr val="black"/>
                </a:solidFill>
                <a:latin typeface="맑은 고딕"/>
              </a:rPr>
              <a:t>위험성을 </a:t>
            </a:r>
            <a:r>
              <a:rPr lang="ko-KR" altLang="en-US" sz="1300" spc="-50" dirty="0">
                <a:solidFill>
                  <a:prstClr val="black"/>
                </a:solidFill>
                <a:latin typeface="맑은 고딕"/>
              </a:rPr>
              <a:t>알지 못한 근로자가 </a:t>
            </a:r>
            <a:r>
              <a:rPr lang="ko-KR" altLang="en-US" sz="1300" spc="-50" dirty="0" smtClean="0">
                <a:solidFill>
                  <a:prstClr val="black"/>
                </a:solidFill>
                <a:latin typeface="맑은 고딕"/>
              </a:rPr>
              <a:t>작업이 </a:t>
            </a:r>
            <a:r>
              <a:rPr lang="ko-KR" altLang="en-US" sz="1300" spc="-50" dirty="0">
                <a:solidFill>
                  <a:prstClr val="black"/>
                </a:solidFill>
                <a:latin typeface="맑은 고딕"/>
              </a:rPr>
              <a:t>끝난 후 닦으려고 하다가 급성중독으로</a:t>
            </a:r>
            <a:r>
              <a:rPr lang="en-US" altLang="ko-KR" sz="1300" spc="-50" dirty="0">
                <a:solidFill>
                  <a:prstClr val="black"/>
                </a:solidFill>
                <a:latin typeface="맑은 고딕"/>
              </a:rPr>
              <a:t> </a:t>
            </a:r>
            <a:r>
              <a:rPr lang="ko-KR" altLang="en-US" sz="1300" spc="-50" dirty="0" smtClean="0">
                <a:solidFill>
                  <a:prstClr val="black"/>
                </a:solidFill>
                <a:latin typeface="맑은 고딕"/>
              </a:rPr>
              <a:t>사망</a:t>
            </a:r>
            <a:endParaRPr lang="ko-KR" altLang="en-US" sz="1300" spc="-50" dirty="0">
              <a:solidFill>
                <a:prstClr val="black"/>
              </a:solidFill>
              <a:latin typeface="맑은 고딕"/>
            </a:endParaRPr>
          </a:p>
        </p:txBody>
      </p:sp>
      <p:pic>
        <p:nvPicPr>
          <p:cNvPr id="3" name="Picture 2" descr="064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977"/>
          <a:stretch/>
        </p:blipFill>
        <p:spPr>
          <a:xfrm>
            <a:off x="6198766" y="3223898"/>
            <a:ext cx="2061039" cy="274570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17926" y="229266"/>
            <a:ext cx="1439845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300" b="1" spc="-150" dirty="0" smtClean="0">
                <a:latin typeface="+mn-ea"/>
              </a:rPr>
              <a:t>안전하고 건강한 </a:t>
            </a:r>
            <a:endParaRPr lang="ko-KR" altLang="en-US" sz="1300" b="1" spc="-150" dirty="0">
              <a:latin typeface="+mn-ea"/>
            </a:endParaRPr>
          </a:p>
          <a:p>
            <a:r>
              <a:rPr lang="ko-KR" altLang="en-US" sz="1300" b="1" spc="-150" dirty="0">
                <a:latin typeface="+mn-ea"/>
              </a:rPr>
              <a:t>직장생활을 위한 가이드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97481" y="229266"/>
            <a:ext cx="37082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300" b="1" dirty="0" smtClean="0">
                <a:latin typeface="+mn-ea"/>
              </a:rPr>
              <a:t>2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272152" y="6131764"/>
            <a:ext cx="8528847" cy="466574"/>
            <a:chOff x="272152" y="6131764"/>
            <a:chExt cx="8528847" cy="466574"/>
          </a:xfrm>
        </p:grpSpPr>
        <p:sp>
          <p:nvSpPr>
            <p:cNvPr id="14" name="TextBox 13"/>
            <p:cNvSpPr txBox="1"/>
            <p:nvPr/>
          </p:nvSpPr>
          <p:spPr>
            <a:xfrm>
              <a:off x="272152" y="6305950"/>
              <a:ext cx="730272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288000"/>
              <a:r>
                <a:rPr lang="en-US" altLang="ko-KR" sz="1300" b="1" dirty="0" smtClean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38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	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안전보건 첫 걸음 신규 입사자를 위한 안전보건 가이드    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|    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공통</a:t>
              </a: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71969" y="6131764"/>
              <a:ext cx="1129030" cy="373380"/>
            </a:xfrm>
            <a:prstGeom prst="rect">
              <a:avLst/>
            </a:prstGeom>
          </p:spPr>
        </p:pic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8766" y="2267216"/>
            <a:ext cx="1409700" cy="13716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88225" y="1547511"/>
            <a:ext cx="7841177" cy="8463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2200"/>
              </a:lnSpc>
            </a:pPr>
            <a:r>
              <a:rPr lang="ko-KR" altLang="en-US" sz="1500" b="1" spc="-50" dirty="0">
                <a:solidFill>
                  <a:srgbClr val="CE435F"/>
                </a:solidFill>
                <a:latin typeface="+mn-ea"/>
              </a:rPr>
              <a:t>물질안전보건자료</a:t>
            </a:r>
            <a:r>
              <a:rPr lang="en-US" altLang="ko-KR" sz="1500" b="1" dirty="0">
                <a:solidFill>
                  <a:srgbClr val="CE435F"/>
                </a:solidFill>
                <a:latin typeface="+mn-ea"/>
              </a:rPr>
              <a:t>(MSDS, Material Safety Data Sheet</a:t>
            </a:r>
            <a:r>
              <a:rPr lang="en-US" altLang="ko-KR" sz="1500" b="1" spc="-50" dirty="0">
                <a:solidFill>
                  <a:srgbClr val="CE435F"/>
                </a:solidFill>
                <a:latin typeface="+mn-ea"/>
              </a:rPr>
              <a:t>)</a:t>
            </a:r>
            <a:r>
              <a:rPr lang="ko-KR" altLang="en-US" sz="1500" b="1" spc="-50" dirty="0">
                <a:solidFill>
                  <a:srgbClr val="CE435F"/>
                </a:solidFill>
                <a:latin typeface="+mn-ea"/>
              </a:rPr>
              <a:t>란</a:t>
            </a:r>
            <a:r>
              <a:rPr lang="en-US" altLang="ko-KR" sz="1500" b="1" spc="-50" dirty="0">
                <a:solidFill>
                  <a:srgbClr val="CE435F"/>
                </a:solidFill>
                <a:latin typeface="+mn-ea"/>
              </a:rPr>
              <a:t>?</a:t>
            </a:r>
          </a:p>
          <a:p>
            <a:pPr>
              <a:lnSpc>
                <a:spcPts val="2200"/>
              </a:lnSpc>
            </a:pPr>
            <a:r>
              <a:rPr lang="ko-KR" altLang="en-US" sz="1500" spc="-50" dirty="0">
                <a:latin typeface="+mn-ea"/>
              </a:rPr>
              <a:t>화학물질의 안전한 </a:t>
            </a:r>
            <a:r>
              <a:rPr lang="ko-KR" altLang="en-US" sz="1500" spc="-50" dirty="0" smtClean="0">
                <a:latin typeface="+mn-ea"/>
              </a:rPr>
              <a:t>취급</a:t>
            </a:r>
            <a:r>
              <a:rPr lang="ko-KR" altLang="en-US" sz="1500" dirty="0">
                <a:latin typeface="+mn-ea"/>
              </a:rPr>
              <a:t> </a:t>
            </a:r>
            <a:r>
              <a:rPr lang="en-US" altLang="ko-KR" sz="1500" dirty="0">
                <a:latin typeface="+mn-ea"/>
              </a:rPr>
              <a:t>· </a:t>
            </a:r>
            <a:r>
              <a:rPr lang="ko-KR" altLang="en-US" sz="1500" spc="-50" dirty="0" smtClean="0">
                <a:latin typeface="+mn-ea"/>
              </a:rPr>
              <a:t>사용을 </a:t>
            </a:r>
            <a:r>
              <a:rPr lang="ko-KR" altLang="en-US" sz="1500" spc="-50" dirty="0">
                <a:latin typeface="+mn-ea"/>
              </a:rPr>
              <a:t>위해 </a:t>
            </a:r>
            <a:r>
              <a:rPr lang="ko-KR" altLang="en-US" sz="1500" spc="-50" dirty="0" smtClean="0">
                <a:latin typeface="+mn-ea"/>
              </a:rPr>
              <a:t>유해성</a:t>
            </a:r>
            <a:r>
              <a:rPr lang="ko-KR" altLang="en-US" sz="1500" dirty="0">
                <a:latin typeface="+mn-ea"/>
              </a:rPr>
              <a:t> </a:t>
            </a:r>
            <a:r>
              <a:rPr lang="en-US" altLang="ko-KR" sz="1500" dirty="0">
                <a:latin typeface="+mn-ea"/>
              </a:rPr>
              <a:t>· </a:t>
            </a:r>
            <a:r>
              <a:rPr lang="ko-KR" altLang="en-US" sz="1500" spc="-50" dirty="0" smtClean="0">
                <a:latin typeface="+mn-ea"/>
              </a:rPr>
              <a:t>위험성 </a:t>
            </a:r>
            <a:r>
              <a:rPr lang="ko-KR" altLang="en-US" sz="1500" spc="-50" dirty="0">
                <a:latin typeface="+mn-ea"/>
              </a:rPr>
              <a:t>정보를 사업주와 근로자에게 알려주는</a:t>
            </a:r>
            <a:r>
              <a:rPr lang="en-US" altLang="ko-KR" sz="1500" spc="-50" dirty="0">
                <a:latin typeface="+mn-ea"/>
              </a:rPr>
              <a:t> </a:t>
            </a:r>
            <a:r>
              <a:rPr lang="ko-KR" altLang="en-US" sz="1500" spc="-50" dirty="0">
                <a:latin typeface="+mn-ea"/>
              </a:rPr>
              <a:t>설명서를 말한다</a:t>
            </a:r>
            <a:r>
              <a:rPr lang="en-US" altLang="ko-KR" sz="1500" spc="-50" dirty="0">
                <a:latin typeface="+mn-ea"/>
              </a:rPr>
              <a:t>.</a:t>
            </a:r>
            <a:endParaRPr lang="ko-KR" altLang="en-US" sz="1500" b="1" spc="-50" dirty="0">
              <a:latin typeface="+mn-e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08563" y="4719594"/>
            <a:ext cx="4798175" cy="11285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ts val="2200"/>
              </a:lnSpc>
            </a:pPr>
            <a:r>
              <a:rPr lang="en-US" altLang="ko-KR" sz="1500" spc="-50" dirty="0">
                <a:solidFill>
                  <a:prstClr val="black"/>
                </a:solidFill>
                <a:latin typeface="맑은 고딕"/>
              </a:rPr>
              <a:t>MSDS</a:t>
            </a:r>
            <a:r>
              <a:rPr lang="ko-KR" altLang="en-US" sz="1500" spc="-50" dirty="0">
                <a:solidFill>
                  <a:prstClr val="black"/>
                </a:solidFill>
                <a:latin typeface="맑은 고딕"/>
              </a:rPr>
              <a:t>의 </a:t>
            </a:r>
            <a:r>
              <a:rPr lang="ko-KR" altLang="en-US" sz="1500" spc="-50" dirty="0" smtClean="0">
                <a:solidFill>
                  <a:prstClr val="black"/>
                </a:solidFill>
                <a:latin typeface="맑은 고딕"/>
              </a:rPr>
              <a:t>유해</a:t>
            </a:r>
            <a:r>
              <a:rPr lang="ko-KR" altLang="en-US" sz="1500" spc="-50" dirty="0">
                <a:latin typeface="+mn-ea"/>
              </a:rPr>
              <a:t> </a:t>
            </a:r>
            <a:r>
              <a:rPr lang="en-US" altLang="ko-KR" sz="1500" spc="-50" dirty="0">
                <a:latin typeface="+mn-ea"/>
              </a:rPr>
              <a:t>· </a:t>
            </a:r>
            <a:r>
              <a:rPr lang="ko-KR" altLang="en-US" sz="1500" spc="-50" dirty="0" smtClean="0">
                <a:solidFill>
                  <a:prstClr val="black"/>
                </a:solidFill>
                <a:latin typeface="맑은 고딕"/>
              </a:rPr>
              <a:t>위험문구에 </a:t>
            </a:r>
            <a:r>
              <a:rPr lang="ko-KR" altLang="en-US" sz="1500" spc="-50" dirty="0">
                <a:solidFill>
                  <a:prstClr val="black"/>
                </a:solidFill>
                <a:latin typeface="맑은 고딕"/>
              </a:rPr>
              <a:t>“피부와 접촉하면 치명적임”</a:t>
            </a:r>
            <a:r>
              <a:rPr lang="en-US" altLang="ko-KR" sz="1500" spc="-50" dirty="0">
                <a:solidFill>
                  <a:prstClr val="black"/>
                </a:solidFill>
                <a:latin typeface="맑은 고딕"/>
              </a:rPr>
              <a:t>, “</a:t>
            </a:r>
            <a:r>
              <a:rPr lang="ko-KR" altLang="en-US" sz="1500" spc="-50" dirty="0">
                <a:solidFill>
                  <a:prstClr val="black"/>
                </a:solidFill>
                <a:latin typeface="맑은 고딕"/>
              </a:rPr>
              <a:t>근육약화 및 호흡기 마비를 야기함”등의 정보가 포함되어 있으나 작업자는 해당 내용을 알지 못하고 작업하던 중 사망하였음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8306" y="2713190"/>
            <a:ext cx="6200932" cy="2963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8000" indent="-288000">
              <a:lnSpc>
                <a:spcPts val="2500"/>
              </a:lnSpc>
              <a:spcAft>
                <a:spcPts val="600"/>
              </a:spcAft>
              <a:buFont typeface="Wingdings" pitchFamily="2" charset="2"/>
              <a:buChar char="v"/>
            </a:pPr>
            <a:r>
              <a:rPr lang="en-US" altLang="ko-KR" sz="2000" b="1" spc="-50" dirty="0">
                <a:solidFill>
                  <a:srgbClr val="CE435F"/>
                </a:solidFill>
                <a:latin typeface="+mn-ea"/>
              </a:rPr>
              <a:t>MSDS </a:t>
            </a:r>
            <a:r>
              <a:rPr lang="ko-KR" altLang="en-US" sz="2000" b="1" spc="-50" dirty="0">
                <a:solidFill>
                  <a:srgbClr val="CE435F"/>
                </a:solidFill>
                <a:latin typeface="+mn-ea"/>
              </a:rPr>
              <a:t>및 경고표지의 필요성</a:t>
            </a:r>
          </a:p>
        </p:txBody>
      </p:sp>
    </p:spTree>
    <p:extLst>
      <p:ext uri="{BB962C8B-B14F-4D97-AF65-F5344CB8AC3E}">
        <p14:creationId xmlns:p14="http://schemas.microsoft.com/office/powerpoint/2010/main" val="165062064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922320" y="180673"/>
            <a:ext cx="7221680" cy="6001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3300" b="1" spc="-1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화학물질 안전 보건</a:t>
            </a:r>
          </a:p>
        </p:txBody>
      </p:sp>
      <p:pic>
        <p:nvPicPr>
          <p:cNvPr id="3" name="Picture 2" descr="064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r="-503"/>
          <a:stretch/>
        </p:blipFill>
        <p:spPr>
          <a:xfrm>
            <a:off x="5627561" y="2831725"/>
            <a:ext cx="2770527" cy="292499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42462" y="3179550"/>
            <a:ext cx="5844777" cy="2295446"/>
          </a:xfrm>
          <a:prstGeom prst="rect">
            <a:avLst/>
          </a:prstGeom>
          <a:noFill/>
        </p:spPr>
        <p:txBody>
          <a:bodyPr wrap="square" lIns="0" tIns="0" rIns="0" bIns="0" numCol="2" rtlCol="0">
            <a:noAutofit/>
          </a:bodyPr>
          <a:lstStyle/>
          <a:p>
            <a:pPr>
              <a:lnSpc>
                <a:spcPts val="2200"/>
              </a:lnSpc>
            </a:pPr>
            <a:r>
              <a:rPr lang="en-US" altLang="ko-KR" sz="1500" spc="-100" dirty="0">
                <a:latin typeface="+mn-ea"/>
              </a:rPr>
              <a:t>① </a:t>
            </a:r>
            <a:r>
              <a:rPr lang="ko-KR" altLang="en-US" sz="1500" spc="-100" dirty="0">
                <a:latin typeface="+mn-ea"/>
              </a:rPr>
              <a:t>화학제품과 회사에 관한 정보</a:t>
            </a:r>
          </a:p>
          <a:p>
            <a:pPr>
              <a:lnSpc>
                <a:spcPts val="2200"/>
              </a:lnSpc>
            </a:pPr>
            <a:r>
              <a:rPr lang="en-US" altLang="ko-KR" sz="1500" spc="-100" dirty="0">
                <a:latin typeface="+mn-ea"/>
              </a:rPr>
              <a:t>② </a:t>
            </a:r>
            <a:r>
              <a:rPr lang="ko-KR" altLang="en-US" sz="1500" spc="-100" dirty="0">
                <a:latin typeface="+mn-ea"/>
              </a:rPr>
              <a:t>유해성 </a:t>
            </a:r>
            <a:r>
              <a:rPr lang="en-US" altLang="ko-KR" sz="1500" spc="-100" dirty="0">
                <a:latin typeface="+mn-ea"/>
              </a:rPr>
              <a:t>· </a:t>
            </a:r>
            <a:r>
              <a:rPr lang="ko-KR" altLang="en-US" sz="1500" spc="-100" dirty="0" smtClean="0">
                <a:latin typeface="+mn-ea"/>
              </a:rPr>
              <a:t>위험성</a:t>
            </a:r>
            <a:endParaRPr lang="ko-KR" altLang="en-US" sz="1500" spc="-100" dirty="0">
              <a:latin typeface="+mn-ea"/>
            </a:endParaRPr>
          </a:p>
          <a:p>
            <a:pPr>
              <a:lnSpc>
                <a:spcPts val="2200"/>
              </a:lnSpc>
            </a:pPr>
            <a:r>
              <a:rPr lang="en-US" altLang="ko-KR" sz="1500" spc="-100" dirty="0">
                <a:latin typeface="+mn-ea"/>
              </a:rPr>
              <a:t>③ </a:t>
            </a:r>
            <a:r>
              <a:rPr lang="ko-KR" altLang="en-US" sz="1500" spc="-100" dirty="0">
                <a:latin typeface="+mn-ea"/>
              </a:rPr>
              <a:t>구성성분의 명칭 및 함유량</a:t>
            </a:r>
          </a:p>
          <a:p>
            <a:pPr>
              <a:lnSpc>
                <a:spcPts val="2200"/>
              </a:lnSpc>
            </a:pPr>
            <a:r>
              <a:rPr lang="en-US" altLang="ko-KR" sz="1500" spc="-100" dirty="0">
                <a:latin typeface="+mn-ea"/>
              </a:rPr>
              <a:t>④ </a:t>
            </a:r>
            <a:r>
              <a:rPr lang="ko-KR" altLang="en-US" sz="1500" spc="-100" dirty="0">
                <a:latin typeface="+mn-ea"/>
              </a:rPr>
              <a:t>응급조치 요령</a:t>
            </a:r>
          </a:p>
          <a:p>
            <a:pPr>
              <a:lnSpc>
                <a:spcPts val="2200"/>
              </a:lnSpc>
            </a:pPr>
            <a:r>
              <a:rPr lang="en-US" altLang="ko-KR" sz="1500" spc="-100" dirty="0">
                <a:latin typeface="+mn-ea"/>
              </a:rPr>
              <a:t>⑤ </a:t>
            </a:r>
            <a:r>
              <a:rPr lang="ko-KR" altLang="en-US" sz="1500" spc="-100" dirty="0">
                <a:latin typeface="+mn-ea"/>
              </a:rPr>
              <a:t>폭발 </a:t>
            </a:r>
            <a:r>
              <a:rPr lang="en-US" altLang="ko-KR" sz="1500" spc="-100" dirty="0">
                <a:latin typeface="+mn-ea"/>
              </a:rPr>
              <a:t>· </a:t>
            </a:r>
            <a:r>
              <a:rPr lang="ko-KR" altLang="en-US" sz="1500" spc="-100" dirty="0" smtClean="0">
                <a:latin typeface="+mn-ea"/>
              </a:rPr>
              <a:t>화재 </a:t>
            </a:r>
            <a:r>
              <a:rPr lang="ko-KR" altLang="en-US" sz="1500" spc="-100" dirty="0">
                <a:latin typeface="+mn-ea"/>
              </a:rPr>
              <a:t>시 대처방법</a:t>
            </a:r>
          </a:p>
          <a:p>
            <a:pPr>
              <a:lnSpc>
                <a:spcPts val="2200"/>
              </a:lnSpc>
            </a:pPr>
            <a:r>
              <a:rPr lang="en-US" altLang="ko-KR" sz="1500" spc="-100" dirty="0">
                <a:latin typeface="+mn-ea"/>
              </a:rPr>
              <a:t>⑥ </a:t>
            </a:r>
            <a:r>
              <a:rPr lang="ko-KR" altLang="en-US" sz="1500" spc="-100" dirty="0">
                <a:latin typeface="+mn-ea"/>
              </a:rPr>
              <a:t>누출 사고 시 대처방법</a:t>
            </a:r>
          </a:p>
          <a:p>
            <a:pPr>
              <a:lnSpc>
                <a:spcPts val="2200"/>
              </a:lnSpc>
            </a:pPr>
            <a:r>
              <a:rPr lang="en-US" altLang="ko-KR" sz="1500" spc="-100" dirty="0">
                <a:latin typeface="+mn-ea"/>
              </a:rPr>
              <a:t>⑦ </a:t>
            </a:r>
            <a:r>
              <a:rPr lang="ko-KR" altLang="en-US" sz="1500" spc="-100" dirty="0">
                <a:latin typeface="+mn-ea"/>
              </a:rPr>
              <a:t>취급 및 저장방법</a:t>
            </a:r>
          </a:p>
          <a:p>
            <a:pPr>
              <a:lnSpc>
                <a:spcPts val="2200"/>
              </a:lnSpc>
            </a:pPr>
            <a:r>
              <a:rPr lang="en-US" altLang="ko-KR" sz="1500" spc="-100" dirty="0">
                <a:latin typeface="+mn-ea"/>
              </a:rPr>
              <a:t>⑧ </a:t>
            </a:r>
            <a:r>
              <a:rPr lang="ko-KR" altLang="en-US" sz="1500" spc="-100" dirty="0">
                <a:latin typeface="+mn-ea"/>
              </a:rPr>
              <a:t>노출방지 및 개인보호구</a:t>
            </a:r>
          </a:p>
          <a:p>
            <a:pPr>
              <a:lnSpc>
                <a:spcPts val="2200"/>
              </a:lnSpc>
            </a:pPr>
            <a:r>
              <a:rPr lang="en-US" altLang="ko-KR" sz="1500" spc="-100" dirty="0">
                <a:latin typeface="+mn-ea"/>
              </a:rPr>
              <a:t>⑨ </a:t>
            </a:r>
            <a:r>
              <a:rPr lang="ko-KR" altLang="en-US" sz="1500" spc="-100" dirty="0">
                <a:latin typeface="+mn-ea"/>
              </a:rPr>
              <a:t>물리 </a:t>
            </a:r>
            <a:r>
              <a:rPr lang="en-US" altLang="ko-KR" sz="1500" spc="-100" dirty="0">
                <a:latin typeface="+mn-ea"/>
              </a:rPr>
              <a:t>· </a:t>
            </a:r>
            <a:r>
              <a:rPr lang="ko-KR" altLang="en-US" sz="1500" spc="-100" dirty="0" smtClean="0">
                <a:latin typeface="+mn-ea"/>
              </a:rPr>
              <a:t>화학적 </a:t>
            </a:r>
            <a:r>
              <a:rPr lang="ko-KR" altLang="en-US" sz="1500" spc="-100" dirty="0">
                <a:latin typeface="+mn-ea"/>
              </a:rPr>
              <a:t>특성</a:t>
            </a:r>
          </a:p>
          <a:p>
            <a:pPr>
              <a:lnSpc>
                <a:spcPts val="2200"/>
              </a:lnSpc>
            </a:pPr>
            <a:r>
              <a:rPr lang="en-US" altLang="ko-KR" sz="1500" spc="-100" dirty="0">
                <a:latin typeface="+mn-ea"/>
              </a:rPr>
              <a:t>⑩ </a:t>
            </a:r>
            <a:r>
              <a:rPr lang="ko-KR" altLang="en-US" sz="1500" spc="-100" dirty="0">
                <a:latin typeface="+mn-ea"/>
              </a:rPr>
              <a:t>안정성 및 반응성</a:t>
            </a:r>
          </a:p>
          <a:p>
            <a:pPr>
              <a:lnSpc>
                <a:spcPts val="2200"/>
              </a:lnSpc>
            </a:pPr>
            <a:r>
              <a:rPr lang="en-US" altLang="ko-KR" sz="1500" spc="-100" dirty="0">
                <a:latin typeface="+mn-ea"/>
              </a:rPr>
              <a:t>⑪ </a:t>
            </a:r>
            <a:r>
              <a:rPr lang="ko-KR" altLang="en-US" sz="1500" spc="-100" dirty="0">
                <a:latin typeface="+mn-ea"/>
              </a:rPr>
              <a:t>독성에 관한 정보</a:t>
            </a:r>
          </a:p>
          <a:p>
            <a:pPr>
              <a:lnSpc>
                <a:spcPts val="2200"/>
              </a:lnSpc>
            </a:pPr>
            <a:r>
              <a:rPr lang="en-US" altLang="ko-KR" sz="1500" spc="-100" dirty="0">
                <a:latin typeface="+mn-ea"/>
              </a:rPr>
              <a:t>⑫ </a:t>
            </a:r>
            <a:r>
              <a:rPr lang="ko-KR" altLang="en-US" sz="1500" spc="-100" dirty="0">
                <a:latin typeface="+mn-ea"/>
              </a:rPr>
              <a:t>환경에 미치는 영향</a:t>
            </a:r>
          </a:p>
          <a:p>
            <a:pPr>
              <a:lnSpc>
                <a:spcPts val="2200"/>
              </a:lnSpc>
            </a:pPr>
            <a:r>
              <a:rPr lang="en-US" altLang="ko-KR" sz="1500" spc="-100" dirty="0">
                <a:latin typeface="+mn-ea"/>
              </a:rPr>
              <a:t>⑬ </a:t>
            </a:r>
            <a:r>
              <a:rPr lang="ko-KR" altLang="en-US" sz="1500" spc="-100" dirty="0">
                <a:latin typeface="+mn-ea"/>
              </a:rPr>
              <a:t>폐기시 주의사항</a:t>
            </a:r>
          </a:p>
          <a:p>
            <a:pPr>
              <a:lnSpc>
                <a:spcPts val="2200"/>
              </a:lnSpc>
            </a:pPr>
            <a:r>
              <a:rPr lang="en-US" altLang="ko-KR" sz="1500" spc="-100" dirty="0">
                <a:latin typeface="+mn-ea"/>
              </a:rPr>
              <a:t>⑭ </a:t>
            </a:r>
            <a:r>
              <a:rPr lang="ko-KR" altLang="en-US" sz="1500" spc="-100" dirty="0">
                <a:latin typeface="+mn-ea"/>
              </a:rPr>
              <a:t>운송에 필요한 정보</a:t>
            </a:r>
          </a:p>
          <a:p>
            <a:pPr>
              <a:lnSpc>
                <a:spcPts val="2200"/>
              </a:lnSpc>
            </a:pPr>
            <a:r>
              <a:rPr lang="en-US" altLang="ko-KR" sz="1500" spc="-100" dirty="0">
                <a:latin typeface="+mn-ea"/>
              </a:rPr>
              <a:t>⑮ </a:t>
            </a:r>
            <a:r>
              <a:rPr lang="ko-KR" altLang="en-US" sz="1500" spc="-100" dirty="0">
                <a:latin typeface="+mn-ea"/>
              </a:rPr>
              <a:t>법적 규제현황</a:t>
            </a:r>
          </a:p>
          <a:p>
            <a:pPr>
              <a:lnSpc>
                <a:spcPts val="2200"/>
              </a:lnSpc>
            </a:pPr>
            <a:r>
              <a:rPr lang="en-US" altLang="ko-KR" sz="1500" spc="-100" dirty="0">
                <a:latin typeface="+mn-ea"/>
              </a:rPr>
              <a:t>⑯ </a:t>
            </a:r>
            <a:r>
              <a:rPr lang="ko-KR" altLang="en-US" sz="1500" spc="-100" dirty="0">
                <a:latin typeface="+mn-ea"/>
              </a:rPr>
              <a:t>그 밖의 참고사항</a:t>
            </a:r>
          </a:p>
        </p:txBody>
      </p:sp>
      <p:sp>
        <p:nvSpPr>
          <p:cNvPr id="2" name="Rectangle 1"/>
          <p:cNvSpPr/>
          <p:nvPr/>
        </p:nvSpPr>
        <p:spPr>
          <a:xfrm>
            <a:off x="787378" y="5515210"/>
            <a:ext cx="5997380" cy="267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1500"/>
              </a:lnSpc>
            </a:pPr>
            <a:r>
              <a:rPr lang="en-US" altLang="ko-KR" sz="1100" spc="-50" dirty="0">
                <a:solidFill>
                  <a:prstClr val="black"/>
                </a:solidFill>
                <a:latin typeface="맑은 고딕"/>
              </a:rPr>
              <a:t>※ </a:t>
            </a:r>
            <a:r>
              <a:rPr lang="ko-KR" altLang="en-US" sz="1100" spc="-50" dirty="0">
                <a:solidFill>
                  <a:prstClr val="black"/>
                </a:solidFill>
                <a:latin typeface="맑은 고딕"/>
              </a:rPr>
              <a:t>고용노동부고시 제</a:t>
            </a:r>
            <a:r>
              <a:rPr lang="en-US" altLang="ko-KR" sz="1100" spc="-50" dirty="0">
                <a:solidFill>
                  <a:prstClr val="black"/>
                </a:solidFill>
                <a:latin typeface="맑은 고딕"/>
              </a:rPr>
              <a:t>2013-37</a:t>
            </a:r>
            <a:r>
              <a:rPr lang="ko-KR" altLang="en-US" sz="1100" spc="-50" dirty="0">
                <a:solidFill>
                  <a:prstClr val="black"/>
                </a:solidFill>
                <a:latin typeface="맑은 고딕"/>
              </a:rPr>
              <a:t>호 화학물질의 분류ㆍ표시 및 물질안전보건자료에 관한 기준</a:t>
            </a:r>
            <a:endParaRPr lang="en-US" altLang="ko-KR" sz="1100" spc="-50" dirty="0">
              <a:solidFill>
                <a:prstClr val="black"/>
              </a:solidFill>
              <a:latin typeface="맑은 고딕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17926" y="229266"/>
            <a:ext cx="1439845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300" b="1" spc="-150" dirty="0" smtClean="0">
                <a:latin typeface="+mn-ea"/>
              </a:rPr>
              <a:t>안전하고 건강한 </a:t>
            </a:r>
            <a:endParaRPr lang="ko-KR" altLang="en-US" sz="1300" b="1" spc="-150" dirty="0">
              <a:latin typeface="+mn-ea"/>
            </a:endParaRPr>
          </a:p>
          <a:p>
            <a:r>
              <a:rPr lang="ko-KR" altLang="en-US" sz="1300" b="1" spc="-150" dirty="0">
                <a:latin typeface="+mn-ea"/>
              </a:rPr>
              <a:t>직장생활을 위한 가이드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97481" y="229266"/>
            <a:ext cx="37082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300" b="1" dirty="0" smtClean="0">
                <a:latin typeface="+mn-ea"/>
              </a:rPr>
              <a:t>2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272152" y="6131764"/>
            <a:ext cx="8528847" cy="466574"/>
            <a:chOff x="272152" y="6131764"/>
            <a:chExt cx="8528847" cy="466574"/>
          </a:xfrm>
        </p:grpSpPr>
        <p:sp>
          <p:nvSpPr>
            <p:cNvPr id="15" name="TextBox 14"/>
            <p:cNvSpPr txBox="1"/>
            <p:nvPr/>
          </p:nvSpPr>
          <p:spPr>
            <a:xfrm>
              <a:off x="272152" y="6305950"/>
              <a:ext cx="730272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288000"/>
              <a:r>
                <a:rPr lang="en-US" altLang="ko-KR" sz="1300" b="1" dirty="0" smtClean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39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	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안전보건 첫 걸음 신규 입사자를 위한 안전보건 가이드    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|    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공통</a:t>
              </a:r>
            </a:p>
          </p:txBody>
        </p:sp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71969" y="6131764"/>
              <a:ext cx="1129030" cy="373380"/>
            </a:xfrm>
            <a:prstGeom prst="rect">
              <a:avLst/>
            </a:prstGeom>
          </p:spPr>
        </p:pic>
      </p:grpSp>
      <p:sp>
        <p:nvSpPr>
          <p:cNvPr id="17" name="TextBox 16"/>
          <p:cNvSpPr txBox="1"/>
          <p:nvPr/>
        </p:nvSpPr>
        <p:spPr>
          <a:xfrm>
            <a:off x="842463" y="1987688"/>
            <a:ext cx="7709863" cy="8463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2200"/>
              </a:lnSpc>
            </a:pPr>
            <a:r>
              <a:rPr lang="en-US" altLang="ko-KR" sz="1500" spc="-50" dirty="0">
                <a:latin typeface="+mn-ea"/>
              </a:rPr>
              <a:t>MSDS</a:t>
            </a:r>
            <a:r>
              <a:rPr lang="ko-KR" altLang="en-US" sz="1500" spc="-50" dirty="0">
                <a:latin typeface="+mn-ea"/>
              </a:rPr>
              <a:t>는 화학물질별로 제조 </a:t>
            </a:r>
            <a:r>
              <a:rPr lang="en-US" altLang="ko-KR" sz="1500" spc="-50" dirty="0">
                <a:latin typeface="+mn-ea"/>
              </a:rPr>
              <a:t>· </a:t>
            </a:r>
            <a:r>
              <a:rPr lang="ko-KR" altLang="en-US" sz="1500" spc="-50" dirty="0">
                <a:latin typeface="+mn-ea"/>
              </a:rPr>
              <a:t>공급자 정보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유해성 </a:t>
            </a:r>
            <a:r>
              <a:rPr lang="en-US" altLang="ko-KR" sz="1500" spc="-50" dirty="0">
                <a:latin typeface="+mn-ea"/>
              </a:rPr>
              <a:t>· </a:t>
            </a:r>
            <a:r>
              <a:rPr lang="ko-KR" altLang="en-US" sz="1500" spc="-50" dirty="0">
                <a:latin typeface="+mn-ea"/>
              </a:rPr>
              <a:t>위험성 정보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물리 </a:t>
            </a:r>
            <a:r>
              <a:rPr lang="en-US" altLang="ko-KR" sz="1500" spc="-50" dirty="0">
                <a:latin typeface="+mn-ea"/>
              </a:rPr>
              <a:t>· </a:t>
            </a:r>
            <a:r>
              <a:rPr lang="ko-KR" altLang="en-US" sz="1500" spc="-50" dirty="0">
                <a:latin typeface="+mn-ea"/>
              </a:rPr>
              <a:t>화학적 성질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사고시</a:t>
            </a:r>
            <a:r>
              <a:rPr lang="en-US" altLang="ko-KR" sz="1500" spc="-50" dirty="0">
                <a:latin typeface="+mn-ea"/>
              </a:rPr>
              <a:t> </a:t>
            </a:r>
            <a:r>
              <a:rPr lang="ko-KR" altLang="en-US" sz="1500" spc="-50" dirty="0">
                <a:latin typeface="+mn-ea"/>
              </a:rPr>
              <a:t>대처방법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취급 </a:t>
            </a:r>
            <a:r>
              <a:rPr lang="en-US" altLang="ko-KR" sz="1500" spc="-50" dirty="0">
                <a:latin typeface="+mn-ea"/>
              </a:rPr>
              <a:t>· </a:t>
            </a:r>
            <a:r>
              <a:rPr lang="ko-KR" altLang="en-US" sz="1500" spc="-50" dirty="0">
                <a:latin typeface="+mn-ea"/>
              </a:rPr>
              <a:t>저장에 관한 정보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운송 </a:t>
            </a:r>
            <a:r>
              <a:rPr lang="en-US" altLang="ko-KR" sz="1500" spc="-50" dirty="0">
                <a:latin typeface="+mn-ea"/>
              </a:rPr>
              <a:t>· </a:t>
            </a:r>
            <a:r>
              <a:rPr lang="ko-KR" altLang="en-US" sz="1500" spc="-50" dirty="0">
                <a:latin typeface="+mn-ea"/>
              </a:rPr>
              <a:t>폐기에 대한</a:t>
            </a:r>
            <a:r>
              <a:rPr lang="en-US" altLang="ko-KR" sz="1500" spc="-50" dirty="0">
                <a:latin typeface="+mn-ea"/>
              </a:rPr>
              <a:t> </a:t>
            </a:r>
            <a:r>
              <a:rPr lang="ko-KR" altLang="en-US" sz="1500" spc="-50" dirty="0">
                <a:latin typeface="+mn-ea"/>
              </a:rPr>
              <a:t>정보 등을 포함하여 </a:t>
            </a:r>
            <a:r>
              <a:rPr lang="en-US" altLang="ko-KR" sz="1500" spc="-50" dirty="0" smtClean="0">
                <a:latin typeface="+mn-ea"/>
              </a:rPr>
              <a:t>16</a:t>
            </a:r>
            <a:r>
              <a:rPr lang="ko-KR" altLang="en-US" sz="1500" spc="-50" dirty="0">
                <a:latin typeface="+mn-ea"/>
              </a:rPr>
              <a:t>개 항목으로 작성되어 있다</a:t>
            </a:r>
            <a:r>
              <a:rPr lang="en-US" altLang="ko-KR" sz="1500" spc="-50" dirty="0">
                <a:latin typeface="+mn-ea"/>
              </a:rPr>
              <a:t>.</a:t>
            </a:r>
            <a:endParaRPr lang="ko-KR" altLang="en-US" sz="1500" spc="-50" dirty="0">
              <a:latin typeface="+mn-e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8306" y="1575830"/>
            <a:ext cx="6200932" cy="2963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8000" indent="-288000">
              <a:lnSpc>
                <a:spcPts val="2500"/>
              </a:lnSpc>
              <a:spcAft>
                <a:spcPts val="600"/>
              </a:spcAft>
              <a:buFont typeface="Wingdings" pitchFamily="2" charset="2"/>
              <a:buChar char="v"/>
            </a:pPr>
            <a:r>
              <a:rPr lang="en-US" altLang="ko-KR" sz="2000" b="1" spc="-50" dirty="0">
                <a:solidFill>
                  <a:srgbClr val="CE435F"/>
                </a:solidFill>
                <a:latin typeface="+mn-ea"/>
              </a:rPr>
              <a:t>MSDS </a:t>
            </a:r>
            <a:r>
              <a:rPr lang="ko-KR" altLang="en-US" sz="2000" b="1" spc="-50" dirty="0">
                <a:solidFill>
                  <a:srgbClr val="CE435F"/>
                </a:solidFill>
                <a:latin typeface="+mn-ea"/>
              </a:rPr>
              <a:t>구성항목</a:t>
            </a:r>
          </a:p>
        </p:txBody>
      </p:sp>
    </p:spTree>
    <p:extLst>
      <p:ext uri="{BB962C8B-B14F-4D97-AF65-F5344CB8AC3E}">
        <p14:creationId xmlns:p14="http://schemas.microsoft.com/office/powerpoint/2010/main" val="20463060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922320" y="180673"/>
            <a:ext cx="7221680" cy="6001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3300" b="1" spc="-1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화학물질 안전 보건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17926" y="229266"/>
            <a:ext cx="1439845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300" b="1" spc="-150" dirty="0" smtClean="0">
                <a:latin typeface="+mn-ea"/>
              </a:rPr>
              <a:t>안전하고 건강한 </a:t>
            </a:r>
            <a:endParaRPr lang="ko-KR" altLang="en-US" sz="1300" b="1" spc="-150" dirty="0">
              <a:latin typeface="+mn-ea"/>
            </a:endParaRPr>
          </a:p>
          <a:p>
            <a:r>
              <a:rPr lang="ko-KR" altLang="en-US" sz="1300" b="1" spc="-150" dirty="0">
                <a:latin typeface="+mn-ea"/>
              </a:rPr>
              <a:t>직장생활을 위한 가이드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97481" y="229266"/>
            <a:ext cx="37082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300" b="1" dirty="0" smtClean="0">
                <a:latin typeface="+mn-ea"/>
              </a:rPr>
              <a:t>2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272152" y="6131764"/>
            <a:ext cx="8528847" cy="466574"/>
            <a:chOff x="272152" y="6131764"/>
            <a:chExt cx="8528847" cy="466574"/>
          </a:xfrm>
        </p:grpSpPr>
        <p:sp>
          <p:nvSpPr>
            <p:cNvPr id="20" name="TextBox 19"/>
            <p:cNvSpPr txBox="1"/>
            <p:nvPr/>
          </p:nvSpPr>
          <p:spPr>
            <a:xfrm>
              <a:off x="272152" y="6305950"/>
              <a:ext cx="730272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288000"/>
              <a:r>
                <a:rPr lang="en-US" altLang="ko-KR" sz="1300" b="1" dirty="0" smtClean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40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	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안전보건 첫 걸음 신규 입사자를 위한 안전보건 가이드    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|    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공통</a:t>
              </a: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71969" y="6131764"/>
              <a:ext cx="1129030" cy="373380"/>
            </a:xfrm>
            <a:prstGeom prst="rect">
              <a:avLst/>
            </a:prstGeom>
          </p:spPr>
        </p:pic>
      </p:grpSp>
      <p:sp>
        <p:nvSpPr>
          <p:cNvPr id="10" name="TextBox 9"/>
          <p:cNvSpPr txBox="1"/>
          <p:nvPr/>
        </p:nvSpPr>
        <p:spPr>
          <a:xfrm>
            <a:off x="715708" y="1967172"/>
            <a:ext cx="7782850" cy="34723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44000">
              <a:lnSpc>
                <a:spcPts val="2200"/>
              </a:lnSpc>
              <a:spcAft>
                <a:spcPts val="300"/>
              </a:spcAft>
            </a:pPr>
            <a:r>
              <a:rPr lang="en-US" altLang="ko-KR" sz="1500" b="1" spc="-50" dirty="0">
                <a:solidFill>
                  <a:srgbClr val="CE435F"/>
                </a:solidFill>
                <a:latin typeface="+mn-ea"/>
              </a:rPr>
              <a:t>MSDS </a:t>
            </a:r>
            <a:r>
              <a:rPr lang="ko-KR" altLang="en-US" sz="1500" b="1" spc="-50" dirty="0">
                <a:solidFill>
                  <a:srgbClr val="CE435F"/>
                </a:solidFill>
                <a:latin typeface="+mn-ea"/>
              </a:rPr>
              <a:t>게시 </a:t>
            </a:r>
            <a:r>
              <a:rPr lang="en-US" altLang="ko-KR" sz="1500" b="1" spc="-50" dirty="0">
                <a:solidFill>
                  <a:srgbClr val="CE435F"/>
                </a:solidFill>
                <a:latin typeface="+mn-ea"/>
              </a:rPr>
              <a:t>· </a:t>
            </a:r>
            <a:r>
              <a:rPr lang="ko-KR" altLang="en-US" sz="1500" b="1" spc="-50" dirty="0">
                <a:solidFill>
                  <a:srgbClr val="CE435F"/>
                </a:solidFill>
                <a:latin typeface="+mn-ea"/>
              </a:rPr>
              <a:t>비치 및 작업공정별 관리요령 게시</a:t>
            </a:r>
            <a:endParaRPr lang="en-US" altLang="ko-KR" sz="1500" spc="-50" dirty="0">
              <a:latin typeface="+mn-ea"/>
            </a:endParaRP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화학물질별로 작성된 </a:t>
            </a:r>
            <a:r>
              <a:rPr lang="en-US" altLang="ko-KR" sz="1500" spc="-50" dirty="0">
                <a:latin typeface="+mn-ea"/>
              </a:rPr>
              <a:t>MSDS</a:t>
            </a:r>
            <a:r>
              <a:rPr lang="ko-KR" altLang="en-US" sz="1500" spc="-50" dirty="0">
                <a:latin typeface="+mn-ea"/>
              </a:rPr>
              <a:t>를 구비하여 근로자가 쉽게 볼 수 있는 장소에 게시하거나 비치하여야 한다</a:t>
            </a:r>
            <a:r>
              <a:rPr lang="en-US" altLang="ko-KR" sz="1500" spc="-50" dirty="0">
                <a:latin typeface="+mn-ea"/>
              </a:rPr>
              <a:t>.</a:t>
            </a:r>
          </a:p>
          <a:p>
            <a:pPr marL="144000" indent="-144000">
              <a:lnSpc>
                <a:spcPts val="2200"/>
              </a:lnSpc>
              <a:spcAft>
                <a:spcPts val="300"/>
              </a:spcAft>
              <a:buFont typeface="Arial"/>
              <a:buChar char="•"/>
            </a:pPr>
            <a:r>
              <a:rPr lang="en-US" altLang="ko-KR" sz="1500" spc="-50" dirty="0">
                <a:latin typeface="+mn-ea"/>
              </a:rPr>
              <a:t>MSDS</a:t>
            </a:r>
            <a:r>
              <a:rPr lang="ko-KR" altLang="en-US" sz="1500" spc="-50" dirty="0">
                <a:latin typeface="+mn-ea"/>
              </a:rPr>
              <a:t>를 참고하여 화학물질을 취급하는 작업공정별로 관리요령을 게시하여야 한다</a:t>
            </a:r>
            <a:r>
              <a:rPr lang="en-US" altLang="ko-KR" sz="1500" spc="-50" dirty="0">
                <a:latin typeface="+mn-ea"/>
              </a:rPr>
              <a:t>.</a:t>
            </a:r>
          </a:p>
          <a:p>
            <a:pPr marL="288000" indent="-144000">
              <a:lnSpc>
                <a:spcPts val="1700"/>
              </a:lnSpc>
              <a:spcAft>
                <a:spcPts val="1200"/>
              </a:spcAft>
            </a:pPr>
            <a:r>
              <a:rPr lang="en-US" altLang="ko-KR" sz="1100" spc="-50" dirty="0">
                <a:latin typeface="+mn-ea"/>
              </a:rPr>
              <a:t>※ </a:t>
            </a:r>
            <a:r>
              <a:rPr lang="ko-KR" altLang="en-US" sz="1100" spc="-50" dirty="0">
                <a:latin typeface="+mn-ea"/>
              </a:rPr>
              <a:t>화학물질을 양도하거나 제공하는 자</a:t>
            </a:r>
            <a:r>
              <a:rPr lang="en-US" altLang="ko-KR" sz="1100" spc="-50" dirty="0">
                <a:latin typeface="+mn-ea"/>
              </a:rPr>
              <a:t>(</a:t>
            </a:r>
            <a:r>
              <a:rPr lang="ko-KR" altLang="en-US" sz="1100" spc="-50" dirty="0">
                <a:latin typeface="+mn-ea"/>
              </a:rPr>
              <a:t>제조 </a:t>
            </a:r>
            <a:r>
              <a:rPr lang="en-US" altLang="ko-KR" sz="1100" spc="-50" dirty="0">
                <a:latin typeface="+mn-ea"/>
              </a:rPr>
              <a:t>· </a:t>
            </a:r>
            <a:r>
              <a:rPr lang="ko-KR" altLang="en-US" sz="1100" spc="-50" dirty="0">
                <a:latin typeface="+mn-ea"/>
              </a:rPr>
              <a:t>수입 </a:t>
            </a:r>
            <a:r>
              <a:rPr lang="en-US" altLang="ko-KR" sz="1100" spc="-50" dirty="0">
                <a:latin typeface="+mn-ea"/>
              </a:rPr>
              <a:t>· </a:t>
            </a:r>
            <a:r>
              <a:rPr lang="ko-KR" altLang="en-US" sz="1100" spc="-50" dirty="0">
                <a:latin typeface="+mn-ea"/>
              </a:rPr>
              <a:t>유통업체 사업주</a:t>
            </a:r>
            <a:r>
              <a:rPr lang="en-US" altLang="ko-KR" sz="1100" spc="-50" dirty="0">
                <a:latin typeface="+mn-ea"/>
              </a:rPr>
              <a:t>)</a:t>
            </a:r>
            <a:r>
              <a:rPr lang="ko-KR" altLang="en-US" sz="1100" spc="-50" dirty="0">
                <a:latin typeface="+mn-ea"/>
              </a:rPr>
              <a:t>는 </a:t>
            </a:r>
            <a:r>
              <a:rPr lang="en-US" altLang="ko-KR" sz="1100" spc="-50" dirty="0">
                <a:latin typeface="+mn-ea"/>
              </a:rPr>
              <a:t>MSDS</a:t>
            </a:r>
            <a:r>
              <a:rPr lang="ko-KR" altLang="en-US" sz="1100" spc="-50" dirty="0">
                <a:latin typeface="+mn-ea"/>
              </a:rPr>
              <a:t>를 작성하여 제공하여야 한다</a:t>
            </a:r>
            <a:r>
              <a:rPr lang="en-US" altLang="ko-KR" sz="1100" spc="-50" dirty="0">
                <a:latin typeface="+mn-ea"/>
              </a:rPr>
              <a:t>.</a:t>
            </a:r>
          </a:p>
          <a:p>
            <a:pPr marL="144000">
              <a:lnSpc>
                <a:spcPts val="2200"/>
              </a:lnSpc>
              <a:spcAft>
                <a:spcPts val="300"/>
              </a:spcAft>
            </a:pPr>
            <a:r>
              <a:rPr lang="en-US" altLang="ko-KR" sz="1500" b="1" spc="-50" dirty="0">
                <a:solidFill>
                  <a:srgbClr val="CE435F"/>
                </a:solidFill>
                <a:latin typeface="+mn-ea"/>
              </a:rPr>
              <a:t>MSDS </a:t>
            </a:r>
            <a:r>
              <a:rPr lang="ko-KR" altLang="en-US" sz="1500" b="1" spc="-50" dirty="0">
                <a:solidFill>
                  <a:srgbClr val="CE435F"/>
                </a:solidFill>
                <a:latin typeface="+mn-ea"/>
              </a:rPr>
              <a:t>교육 실시</a:t>
            </a:r>
            <a:endParaRPr lang="en-US" altLang="ko-KR" sz="1500" b="1" spc="-50" dirty="0">
              <a:solidFill>
                <a:srgbClr val="CE435F"/>
              </a:solidFill>
              <a:latin typeface="+mn-ea"/>
            </a:endParaRP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화학물질 취급 근로자들에게 </a:t>
            </a:r>
            <a:r>
              <a:rPr lang="en-US" altLang="ko-KR" sz="1500" spc="-50" dirty="0">
                <a:latin typeface="+mn-ea"/>
              </a:rPr>
              <a:t>MSDS </a:t>
            </a:r>
            <a:r>
              <a:rPr lang="ko-KR" altLang="en-US" sz="1500" spc="-50" dirty="0">
                <a:latin typeface="+mn-ea"/>
              </a:rPr>
              <a:t>교육을 실시하여야 한다</a:t>
            </a:r>
            <a:r>
              <a:rPr lang="en-US" altLang="ko-KR" sz="1500" spc="-50" dirty="0">
                <a:latin typeface="+mn-ea"/>
              </a:rPr>
              <a:t>.</a:t>
            </a:r>
          </a:p>
          <a:p>
            <a:pPr marL="144000" indent="-144000">
              <a:lnSpc>
                <a:spcPts val="2200"/>
              </a:lnSpc>
              <a:spcAft>
                <a:spcPts val="1200"/>
              </a:spcAft>
              <a:buFont typeface="Arial"/>
              <a:buChar char="•"/>
            </a:pPr>
            <a:r>
              <a:rPr lang="en-US" altLang="ko-KR" sz="1500" spc="-50" dirty="0">
                <a:latin typeface="+mn-ea"/>
              </a:rPr>
              <a:t>MSDS </a:t>
            </a:r>
            <a:r>
              <a:rPr lang="ko-KR" altLang="en-US" sz="1500" spc="-50" dirty="0">
                <a:latin typeface="+mn-ea"/>
              </a:rPr>
              <a:t>교육내용 </a:t>
            </a:r>
            <a:r>
              <a:rPr lang="en-US" altLang="ko-KR" sz="1500" spc="-50" dirty="0">
                <a:latin typeface="+mn-ea"/>
              </a:rPr>
              <a:t>: </a:t>
            </a:r>
            <a:r>
              <a:rPr lang="ko-KR" altLang="en-US" sz="1500" spc="-50" dirty="0">
                <a:latin typeface="+mn-ea"/>
              </a:rPr>
              <a:t>물질의 유해성 </a:t>
            </a:r>
            <a:r>
              <a:rPr lang="en-US" altLang="ko-KR" sz="1500" spc="-50" dirty="0">
                <a:latin typeface="+mn-ea"/>
              </a:rPr>
              <a:t>· </a:t>
            </a:r>
            <a:r>
              <a:rPr lang="ko-KR" altLang="en-US" sz="1500" spc="-50" dirty="0">
                <a:latin typeface="+mn-ea"/>
              </a:rPr>
              <a:t>위험성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적절한 보호구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응급조치 요령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사고시 대처방법 등</a:t>
            </a:r>
            <a:endParaRPr lang="en-US" altLang="ko-KR" sz="1500" spc="-50" dirty="0">
              <a:latin typeface="+mn-ea"/>
            </a:endParaRPr>
          </a:p>
          <a:p>
            <a:pPr marL="144000">
              <a:lnSpc>
                <a:spcPts val="2200"/>
              </a:lnSpc>
              <a:spcAft>
                <a:spcPts val="300"/>
              </a:spcAft>
            </a:pPr>
            <a:r>
              <a:rPr lang="ko-KR" altLang="en-US" sz="1500" b="1" spc="-50" dirty="0">
                <a:solidFill>
                  <a:srgbClr val="CE435F"/>
                </a:solidFill>
                <a:latin typeface="+mn-ea"/>
              </a:rPr>
              <a:t>경고표지 부착</a:t>
            </a:r>
            <a:endParaRPr lang="en-US" altLang="ko-KR" sz="1500" b="1" spc="-50" dirty="0">
              <a:solidFill>
                <a:srgbClr val="CE435F"/>
              </a:solidFill>
              <a:latin typeface="+mn-ea"/>
            </a:endParaRP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작업장에서 사용하는 화학물질을 담은 용기 및 포장에는 경고표지를 부착하여야 한다</a:t>
            </a:r>
            <a:r>
              <a:rPr lang="en-US" altLang="ko-KR" sz="1500" spc="-50" dirty="0">
                <a:latin typeface="+mn-ea"/>
              </a:rPr>
              <a:t>.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경고표지에 들어갈 내용 </a:t>
            </a:r>
            <a:r>
              <a:rPr lang="en-US" altLang="ko-KR" sz="1500" spc="-50" dirty="0">
                <a:latin typeface="+mn-ea"/>
              </a:rPr>
              <a:t>: </a:t>
            </a:r>
            <a:r>
              <a:rPr lang="ko-KR" altLang="en-US" sz="1500" spc="-50" dirty="0">
                <a:latin typeface="+mn-ea"/>
              </a:rPr>
              <a:t>명칭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그림문자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신호어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유해 </a:t>
            </a:r>
            <a:r>
              <a:rPr lang="en-US" altLang="ko-KR" sz="1500" spc="-50" dirty="0">
                <a:latin typeface="+mn-ea"/>
              </a:rPr>
              <a:t>· </a:t>
            </a:r>
            <a:r>
              <a:rPr lang="ko-KR" altLang="en-US" sz="1500" spc="-50" dirty="0">
                <a:latin typeface="+mn-ea"/>
              </a:rPr>
              <a:t>위험문구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예방조치문구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공급자 정보</a:t>
            </a:r>
            <a:endParaRPr lang="en-US" altLang="ko-KR" sz="1500" spc="-50" dirty="0"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68305" y="1575830"/>
            <a:ext cx="8232693" cy="2963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8000" indent="-288000">
              <a:lnSpc>
                <a:spcPts val="2500"/>
              </a:lnSpc>
              <a:spcAft>
                <a:spcPts val="600"/>
              </a:spcAft>
              <a:buFont typeface="Wingdings" pitchFamily="2" charset="2"/>
              <a:buChar char="v"/>
            </a:pPr>
            <a:r>
              <a:rPr lang="ko-KR" altLang="en-US" sz="2000" b="1" spc="-50" dirty="0">
                <a:solidFill>
                  <a:srgbClr val="CE435F"/>
                </a:solidFill>
                <a:latin typeface="+mn-ea"/>
              </a:rPr>
              <a:t>사업주 준수사항</a:t>
            </a:r>
          </a:p>
        </p:txBody>
      </p:sp>
    </p:spTree>
    <p:extLst>
      <p:ext uri="{BB962C8B-B14F-4D97-AF65-F5344CB8AC3E}">
        <p14:creationId xmlns:p14="http://schemas.microsoft.com/office/powerpoint/2010/main" val="88487164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922320" y="180673"/>
            <a:ext cx="7221680" cy="6001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3300" b="1" spc="-1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화학물질 안전 보건</a:t>
            </a:r>
          </a:p>
        </p:txBody>
      </p:sp>
      <p:sp>
        <p:nvSpPr>
          <p:cNvPr id="7" name="Rectangle 6"/>
          <p:cNvSpPr/>
          <p:nvPr/>
        </p:nvSpPr>
        <p:spPr>
          <a:xfrm>
            <a:off x="417926" y="229266"/>
            <a:ext cx="1439845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300" b="1" spc="-150" dirty="0" smtClean="0">
                <a:latin typeface="+mn-ea"/>
              </a:rPr>
              <a:t>안전하고 건강한 </a:t>
            </a:r>
            <a:endParaRPr lang="ko-KR" altLang="en-US" sz="1300" b="1" spc="-150" dirty="0">
              <a:latin typeface="+mn-ea"/>
            </a:endParaRPr>
          </a:p>
          <a:p>
            <a:r>
              <a:rPr lang="ko-KR" altLang="en-US" sz="1300" b="1" spc="-150" dirty="0">
                <a:latin typeface="+mn-ea"/>
              </a:rPr>
              <a:t>직장생활을 위한 가이드</a:t>
            </a:r>
          </a:p>
        </p:txBody>
      </p:sp>
      <p:sp>
        <p:nvSpPr>
          <p:cNvPr id="8" name="Rectangle 7"/>
          <p:cNvSpPr/>
          <p:nvPr/>
        </p:nvSpPr>
        <p:spPr>
          <a:xfrm>
            <a:off x="197481" y="229266"/>
            <a:ext cx="37082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300" b="1" dirty="0" smtClean="0">
                <a:latin typeface="+mn-ea"/>
              </a:rPr>
              <a:t>2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272152" y="6131764"/>
            <a:ext cx="8528847" cy="466574"/>
            <a:chOff x="272152" y="6131764"/>
            <a:chExt cx="8528847" cy="466574"/>
          </a:xfrm>
        </p:grpSpPr>
        <p:sp>
          <p:nvSpPr>
            <p:cNvPr id="11" name="TextBox 10"/>
            <p:cNvSpPr txBox="1"/>
            <p:nvPr/>
          </p:nvSpPr>
          <p:spPr>
            <a:xfrm>
              <a:off x="272152" y="6305950"/>
              <a:ext cx="730272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288000"/>
              <a:r>
                <a:rPr lang="en-US" altLang="ko-KR" sz="1300" b="1" dirty="0" smtClean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41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	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안전보건 첫 걸음 신규 입사자를 위한 안전보건 가이드    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|    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공통</a:t>
              </a:r>
            </a:p>
          </p:txBody>
        </p:sp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71969" y="6131764"/>
              <a:ext cx="1129030" cy="373380"/>
            </a:xfrm>
            <a:prstGeom prst="rect">
              <a:avLst/>
            </a:prstGeom>
          </p:spPr>
        </p:pic>
      </p:grpSp>
      <p:sp>
        <p:nvSpPr>
          <p:cNvPr id="14" name="TextBox 13"/>
          <p:cNvSpPr txBox="1"/>
          <p:nvPr/>
        </p:nvSpPr>
        <p:spPr>
          <a:xfrm>
            <a:off x="715708" y="1967172"/>
            <a:ext cx="7782850" cy="19463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사용하는 화학물질에 대하여 취급하기 전에 </a:t>
            </a:r>
            <a:r>
              <a:rPr lang="en-US" altLang="ko-KR" sz="1500" spc="-50" dirty="0">
                <a:latin typeface="+mn-ea"/>
              </a:rPr>
              <a:t>MSDS </a:t>
            </a:r>
            <a:r>
              <a:rPr lang="ko-KR" altLang="en-US" sz="1500" spc="-50" dirty="0">
                <a:latin typeface="+mn-ea"/>
              </a:rPr>
              <a:t>교육을 반드시 받는다</a:t>
            </a:r>
            <a:r>
              <a:rPr lang="en-US" altLang="ko-KR" sz="1500" spc="-50" dirty="0">
                <a:latin typeface="+mn-ea"/>
              </a:rPr>
              <a:t>.</a:t>
            </a:r>
          </a:p>
          <a:p>
            <a:pPr marL="288000" indent="-144000">
              <a:lnSpc>
                <a:spcPts val="2200"/>
              </a:lnSpc>
            </a:pPr>
            <a:r>
              <a:rPr lang="en-US" altLang="ko-KR" sz="1500" spc="-50" dirty="0">
                <a:latin typeface="+mn-ea"/>
              </a:rPr>
              <a:t>-	</a:t>
            </a:r>
            <a:r>
              <a:rPr lang="ko-KR" altLang="en-US" sz="1500" spc="-50" dirty="0">
                <a:latin typeface="+mn-ea"/>
              </a:rPr>
              <a:t>교육내용 </a:t>
            </a:r>
            <a:r>
              <a:rPr lang="en-US" altLang="ko-KR" sz="1500" spc="-50" dirty="0">
                <a:latin typeface="+mn-ea"/>
              </a:rPr>
              <a:t>: </a:t>
            </a:r>
            <a:r>
              <a:rPr lang="ko-KR" altLang="en-US" sz="1500" spc="-50" dirty="0">
                <a:latin typeface="+mn-ea"/>
              </a:rPr>
              <a:t>해당 화학물질의 유해성 </a:t>
            </a:r>
            <a:r>
              <a:rPr lang="en-US" altLang="ko-KR" sz="1500" spc="-50" dirty="0">
                <a:latin typeface="+mn-ea"/>
              </a:rPr>
              <a:t>· </a:t>
            </a:r>
            <a:r>
              <a:rPr lang="ko-KR" altLang="en-US" sz="1500" spc="-50" dirty="0">
                <a:latin typeface="+mn-ea"/>
              </a:rPr>
              <a:t>위험성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취급상의 주의사항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적절한 보호구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사고시 대처방법 등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화학물질을 소분용기에 덜어서 사용하는 경우 소분용기에 경고표지를 부착한다</a:t>
            </a:r>
            <a:r>
              <a:rPr lang="en-US" altLang="ko-KR" sz="1500" spc="-50" dirty="0">
                <a:latin typeface="+mn-ea"/>
              </a:rPr>
              <a:t>.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작업공정별 관리요령을 준수하여 작업한다</a:t>
            </a:r>
            <a:r>
              <a:rPr lang="en-US" altLang="ko-KR" sz="1500" spc="-50" dirty="0">
                <a:latin typeface="+mn-ea"/>
              </a:rPr>
              <a:t>.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화학물질을 취급하기 전에 </a:t>
            </a:r>
            <a:r>
              <a:rPr lang="en-US" altLang="ko-KR" sz="1500" spc="-50" dirty="0">
                <a:latin typeface="+mn-ea"/>
              </a:rPr>
              <a:t>MSDS</a:t>
            </a:r>
            <a:r>
              <a:rPr lang="ko-KR" altLang="en-US" sz="1500" spc="-50" dirty="0">
                <a:latin typeface="+mn-ea"/>
              </a:rPr>
              <a:t>에서 제시한 적절한 개인보호구를 착용한다</a:t>
            </a:r>
            <a:r>
              <a:rPr lang="en-US" altLang="ko-KR" sz="1500" spc="-50" dirty="0">
                <a:latin typeface="+mn-ea"/>
              </a:rPr>
              <a:t>.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화학물질 취급으로 건강이상이 발생되는 경우 사업주에게 즉시 보고하여 조치를 받는다</a:t>
            </a:r>
            <a:r>
              <a:rPr lang="en-US" altLang="ko-KR" sz="1500" spc="-50" dirty="0">
                <a:latin typeface="+mn-ea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8305" y="1575830"/>
            <a:ext cx="8232693" cy="2963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8000" indent="-288000">
              <a:lnSpc>
                <a:spcPts val="2500"/>
              </a:lnSpc>
              <a:spcAft>
                <a:spcPts val="600"/>
              </a:spcAft>
              <a:buFont typeface="Wingdings" pitchFamily="2" charset="2"/>
              <a:buChar char="v"/>
            </a:pPr>
            <a:r>
              <a:rPr lang="ko-KR" altLang="en-US" sz="2000" b="1" spc="-50" dirty="0">
                <a:solidFill>
                  <a:srgbClr val="CE435F"/>
                </a:solidFill>
                <a:latin typeface="+mn-ea"/>
              </a:rPr>
              <a:t>근로자 준수사항</a:t>
            </a:r>
          </a:p>
        </p:txBody>
      </p:sp>
    </p:spTree>
    <p:extLst>
      <p:ext uri="{BB962C8B-B14F-4D97-AF65-F5344CB8AC3E}">
        <p14:creationId xmlns:p14="http://schemas.microsoft.com/office/powerpoint/2010/main" val="167443133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922320" y="180673"/>
            <a:ext cx="7221680" cy="6001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3300" b="1" spc="-1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위험 물질</a:t>
            </a:r>
            <a:r>
              <a:rPr lang="en-US" altLang="ko-KR" sz="3300" b="1" spc="-1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, </a:t>
            </a:r>
            <a:r>
              <a:rPr lang="ko-KR" altLang="en-US" sz="3300" b="1" spc="-1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안전한 취급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17926" y="229266"/>
            <a:ext cx="1439845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300" b="1" spc="-150" dirty="0" smtClean="0">
                <a:latin typeface="+mn-ea"/>
              </a:rPr>
              <a:t>안전하고 건강한 </a:t>
            </a:r>
            <a:endParaRPr lang="ko-KR" altLang="en-US" sz="1300" b="1" spc="-150" dirty="0">
              <a:latin typeface="+mn-ea"/>
            </a:endParaRPr>
          </a:p>
          <a:p>
            <a:r>
              <a:rPr lang="ko-KR" altLang="en-US" sz="1300" b="1" spc="-150" dirty="0">
                <a:latin typeface="+mn-ea"/>
              </a:rPr>
              <a:t>직장생활을 위한 가이드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97481" y="229266"/>
            <a:ext cx="37082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300" b="1" dirty="0" smtClean="0">
                <a:latin typeface="+mn-ea"/>
              </a:rPr>
              <a:t>2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272152" y="6131764"/>
            <a:ext cx="8528847" cy="466574"/>
            <a:chOff x="272152" y="6131764"/>
            <a:chExt cx="8528847" cy="466574"/>
          </a:xfrm>
        </p:grpSpPr>
        <p:sp>
          <p:nvSpPr>
            <p:cNvPr id="17" name="TextBox 16"/>
            <p:cNvSpPr txBox="1"/>
            <p:nvPr/>
          </p:nvSpPr>
          <p:spPr>
            <a:xfrm>
              <a:off x="272152" y="6305950"/>
              <a:ext cx="730272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288000"/>
              <a:r>
                <a:rPr lang="en-US" altLang="ko-KR" sz="1300" b="1" dirty="0" smtClean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42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	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안전보건 첫 걸음 신규 입사자를 위한 안전보건 가이드    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|    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공통</a:t>
              </a: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71969" y="6131764"/>
              <a:ext cx="1129030" cy="373380"/>
            </a:xfrm>
            <a:prstGeom prst="rect">
              <a:avLst/>
            </a:prstGeom>
          </p:spPr>
        </p:pic>
      </p:grpSp>
      <p:sp>
        <p:nvSpPr>
          <p:cNvPr id="19" name="TextBox 18"/>
          <p:cNvSpPr txBox="1"/>
          <p:nvPr/>
        </p:nvSpPr>
        <p:spPr>
          <a:xfrm>
            <a:off x="688225" y="1547511"/>
            <a:ext cx="7841177" cy="8463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2200"/>
              </a:lnSpc>
            </a:pPr>
            <a:r>
              <a:rPr lang="ko-KR" altLang="en-US" sz="1500" spc="-100" dirty="0">
                <a:latin typeface="+mn-ea"/>
              </a:rPr>
              <a:t>보통의 가연물보다도 화재의 위험도가 높은 발화성의 것</a:t>
            </a:r>
            <a:r>
              <a:rPr lang="en-US" altLang="ko-KR" sz="1500" spc="-100" dirty="0">
                <a:latin typeface="+mn-ea"/>
              </a:rPr>
              <a:t>, </a:t>
            </a:r>
            <a:r>
              <a:rPr lang="ko-KR" altLang="en-US" sz="1500" spc="-100" dirty="0">
                <a:latin typeface="+mn-ea"/>
              </a:rPr>
              <a:t>인화성의 것 및 폭발성의 것을 정리해 위험물이라 부르고 있다</a:t>
            </a:r>
            <a:r>
              <a:rPr lang="en-US" altLang="ko-KR" sz="1500" spc="-100" dirty="0">
                <a:latin typeface="+mn-ea"/>
              </a:rPr>
              <a:t>. </a:t>
            </a:r>
            <a:r>
              <a:rPr lang="ko-KR" altLang="en-US" sz="1500" spc="-100" dirty="0">
                <a:latin typeface="+mn-ea"/>
              </a:rPr>
              <a:t>이러한 것들은 조금이라도 취급법이 잘못되면 커다란 사고가 일어나므로 정해진 것을 반드시 지켜야 한다</a:t>
            </a:r>
            <a:r>
              <a:rPr lang="en-US" altLang="ko-KR" sz="1500" spc="-100" dirty="0">
                <a:latin typeface="+mn-ea"/>
              </a:rPr>
              <a:t>.</a:t>
            </a:r>
            <a:endParaRPr lang="ko-KR" altLang="en-US" sz="1500" b="1" spc="-100" dirty="0">
              <a:latin typeface="+mn-e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88225" y="3183287"/>
            <a:ext cx="5921895" cy="19749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폭발성 물질 및 </a:t>
            </a:r>
            <a:r>
              <a:rPr lang="ko-KR" altLang="en-US" sz="1500" spc="-50" dirty="0" smtClean="0">
                <a:latin typeface="+mn-ea"/>
              </a:rPr>
              <a:t>유기과산화물 </a:t>
            </a:r>
            <a:r>
              <a:rPr lang="en-US" altLang="ko-KR" sz="1500" spc="-50" dirty="0" smtClean="0">
                <a:latin typeface="+mn-ea"/>
              </a:rPr>
              <a:t>: </a:t>
            </a:r>
            <a:r>
              <a:rPr lang="ko-KR" altLang="en-US" sz="1500" spc="-50" dirty="0" smtClean="0">
                <a:latin typeface="+mn-ea"/>
              </a:rPr>
              <a:t>질산에스테르류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니트로화합물 등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물반응성 물질 및 인화성 고체 </a:t>
            </a:r>
            <a:r>
              <a:rPr lang="en-US" altLang="ko-KR" sz="1500" spc="-50" dirty="0" smtClean="0">
                <a:latin typeface="+mn-ea"/>
              </a:rPr>
              <a:t>: </a:t>
            </a:r>
            <a:r>
              <a:rPr lang="ko-KR" altLang="en-US" sz="1500" spc="-50" dirty="0" smtClean="0">
                <a:latin typeface="+mn-ea"/>
              </a:rPr>
              <a:t>리튬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칼륨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나트륨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항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황린 등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산화성 액체 및 고체 </a:t>
            </a:r>
            <a:r>
              <a:rPr lang="en-US" altLang="ko-KR" sz="1500" spc="-50" dirty="0" smtClean="0">
                <a:latin typeface="+mn-ea"/>
              </a:rPr>
              <a:t>: </a:t>
            </a:r>
            <a:r>
              <a:rPr lang="ko-KR" altLang="en-US" sz="1500" spc="-50" dirty="0" smtClean="0">
                <a:latin typeface="+mn-ea"/>
              </a:rPr>
              <a:t>차아염소산 </a:t>
            </a:r>
            <a:r>
              <a:rPr lang="ko-KR" altLang="en-US" sz="1500" spc="-50" dirty="0">
                <a:latin typeface="+mn-ea"/>
              </a:rPr>
              <a:t>및 그 염류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아염소산 및 그 염류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 smtClean="0">
                <a:latin typeface="+mn-ea"/>
              </a:rPr>
              <a:t>인화성 </a:t>
            </a:r>
            <a:r>
              <a:rPr lang="ko-KR" altLang="en-US" sz="1500" spc="-50" dirty="0">
                <a:latin typeface="+mn-ea"/>
              </a:rPr>
              <a:t>액체 </a:t>
            </a:r>
            <a:r>
              <a:rPr lang="en-US" altLang="ko-KR" sz="1500" spc="-50" dirty="0" smtClean="0">
                <a:latin typeface="+mn-ea"/>
              </a:rPr>
              <a:t>: </a:t>
            </a:r>
            <a:r>
              <a:rPr lang="ko-KR" altLang="en-US" sz="1500" spc="-50" dirty="0" smtClean="0">
                <a:latin typeface="+mn-ea"/>
              </a:rPr>
              <a:t>에틸에테르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가솔린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노르말헥산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아세톤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크실렌 등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 smtClean="0">
                <a:latin typeface="+mn-ea"/>
              </a:rPr>
              <a:t>인화성 </a:t>
            </a:r>
            <a:r>
              <a:rPr lang="ko-KR" altLang="en-US" sz="1500" spc="-50" dirty="0">
                <a:latin typeface="+mn-ea"/>
              </a:rPr>
              <a:t>가스 </a:t>
            </a:r>
            <a:r>
              <a:rPr lang="en-US" altLang="ko-KR" sz="1500" spc="-50" dirty="0">
                <a:latin typeface="+mn-ea"/>
              </a:rPr>
              <a:t>: </a:t>
            </a:r>
            <a:r>
              <a:rPr lang="ko-KR" altLang="en-US" sz="1500" spc="-50" dirty="0">
                <a:latin typeface="+mn-ea"/>
              </a:rPr>
              <a:t>수소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아세틸렌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에틸렌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메탄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에탄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프로판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부탄 등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부식성 물질 </a:t>
            </a:r>
            <a:r>
              <a:rPr lang="en-US" altLang="ko-KR" sz="1500" spc="-50" dirty="0">
                <a:latin typeface="+mn-ea"/>
              </a:rPr>
              <a:t>: </a:t>
            </a:r>
            <a:r>
              <a:rPr lang="ko-KR" altLang="en-US" sz="1500" spc="-50" dirty="0">
                <a:latin typeface="+mn-ea"/>
              </a:rPr>
              <a:t>염산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황산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질산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인산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아세트산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불산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수산화나트륨 등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급성 독성물질 </a:t>
            </a:r>
            <a:r>
              <a:rPr lang="en-US" altLang="ko-KR" sz="1500" spc="-50" dirty="0">
                <a:latin typeface="+mn-ea"/>
              </a:rPr>
              <a:t>: </a:t>
            </a:r>
            <a:r>
              <a:rPr lang="ko-KR" altLang="en-US" sz="1500" spc="-50" dirty="0">
                <a:latin typeface="+mn-ea"/>
              </a:rPr>
              <a:t>경구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경피 및 흡입독성이 기준치 이하인 물질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8306" y="2771429"/>
            <a:ext cx="6200932" cy="2963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8000" indent="-288000">
              <a:lnSpc>
                <a:spcPts val="2500"/>
              </a:lnSpc>
              <a:spcAft>
                <a:spcPts val="600"/>
              </a:spcAft>
              <a:buFont typeface="Wingdings" pitchFamily="2" charset="2"/>
              <a:buChar char="v"/>
            </a:pPr>
            <a:r>
              <a:rPr lang="ko-KR" altLang="en-US" sz="2000" b="1" spc="-50" dirty="0">
                <a:solidFill>
                  <a:srgbClr val="CE435F"/>
                </a:solidFill>
                <a:latin typeface="+mn-ea"/>
              </a:rPr>
              <a:t>위험물질의</a:t>
            </a:r>
            <a:r>
              <a:rPr lang="en-US" altLang="ko-KR" sz="2000" b="1" spc="-50" dirty="0">
                <a:solidFill>
                  <a:srgbClr val="CE435F"/>
                </a:solidFill>
                <a:latin typeface="+mn-ea"/>
              </a:rPr>
              <a:t> </a:t>
            </a:r>
            <a:r>
              <a:rPr lang="ko-KR" altLang="en-US" sz="2000" b="1" spc="-50" dirty="0">
                <a:solidFill>
                  <a:srgbClr val="CE435F"/>
                </a:solidFill>
                <a:latin typeface="+mn-ea"/>
              </a:rPr>
              <a:t>종류</a:t>
            </a:r>
          </a:p>
        </p:txBody>
      </p:sp>
    </p:spTree>
    <p:extLst>
      <p:ext uri="{BB962C8B-B14F-4D97-AF65-F5344CB8AC3E}">
        <p14:creationId xmlns:p14="http://schemas.microsoft.com/office/powerpoint/2010/main" val="189293179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922320" y="180673"/>
            <a:ext cx="7221680" cy="6001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3300" b="1" spc="-1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위험 물질</a:t>
            </a:r>
            <a:r>
              <a:rPr lang="en-US" altLang="ko-KR" sz="3300" b="1" spc="-1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, </a:t>
            </a:r>
            <a:r>
              <a:rPr lang="ko-KR" altLang="en-US" sz="3300" b="1" spc="-1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안전한 취급</a:t>
            </a:r>
          </a:p>
        </p:txBody>
      </p:sp>
      <p:pic>
        <p:nvPicPr>
          <p:cNvPr id="3" name="Picture 2" descr="06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7296" y="2493986"/>
            <a:ext cx="5491728" cy="3824468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417926" y="229266"/>
            <a:ext cx="1439845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300" b="1" spc="-150" dirty="0" smtClean="0">
                <a:latin typeface="+mn-ea"/>
              </a:rPr>
              <a:t>안전하고 건강한 </a:t>
            </a:r>
            <a:endParaRPr lang="ko-KR" altLang="en-US" sz="1300" b="1" spc="-150" dirty="0">
              <a:latin typeface="+mn-ea"/>
            </a:endParaRPr>
          </a:p>
          <a:p>
            <a:r>
              <a:rPr lang="ko-KR" altLang="en-US" sz="1300" b="1" spc="-150" dirty="0">
                <a:latin typeface="+mn-ea"/>
              </a:rPr>
              <a:t>직장생활을 위한 가이드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97481" y="229266"/>
            <a:ext cx="37082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300" b="1" dirty="0" smtClean="0">
                <a:latin typeface="+mn-ea"/>
              </a:rPr>
              <a:t>2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272152" y="6131764"/>
            <a:ext cx="8528847" cy="466574"/>
            <a:chOff x="272152" y="6131764"/>
            <a:chExt cx="8528847" cy="466574"/>
          </a:xfrm>
        </p:grpSpPr>
        <p:sp>
          <p:nvSpPr>
            <p:cNvPr id="17" name="TextBox 16"/>
            <p:cNvSpPr txBox="1"/>
            <p:nvPr/>
          </p:nvSpPr>
          <p:spPr>
            <a:xfrm>
              <a:off x="272152" y="6305950"/>
              <a:ext cx="730272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288000"/>
              <a:r>
                <a:rPr lang="en-US" altLang="ko-KR" sz="1300" b="1" dirty="0" smtClean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43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	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안전보건 첫 걸음 신규 입사자를 위한 안전보건 가이드    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|    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공통</a:t>
              </a: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71969" y="6131764"/>
              <a:ext cx="1129030" cy="373380"/>
            </a:xfrm>
            <a:prstGeom prst="rect">
              <a:avLst/>
            </a:prstGeom>
          </p:spPr>
        </p:pic>
      </p:grpSp>
      <p:sp>
        <p:nvSpPr>
          <p:cNvPr id="20" name="TextBox 19"/>
          <p:cNvSpPr txBox="1"/>
          <p:nvPr/>
        </p:nvSpPr>
        <p:spPr>
          <a:xfrm>
            <a:off x="688225" y="1976581"/>
            <a:ext cx="5921895" cy="8463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유류가 들어 있던 빈 드럼통에 불을 가까이 해 폭발한 예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스토브에 기름을 붓다가 폭발한 예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도장한 후에 방에 화기를 가까이 해 폭발한 예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8306" y="1564723"/>
            <a:ext cx="6200932" cy="2963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8000" indent="-288000">
              <a:lnSpc>
                <a:spcPts val="2500"/>
              </a:lnSpc>
              <a:spcAft>
                <a:spcPts val="600"/>
              </a:spcAft>
              <a:buFont typeface="Wingdings" pitchFamily="2" charset="2"/>
              <a:buChar char="v"/>
            </a:pPr>
            <a:r>
              <a:rPr lang="ko-KR" altLang="en-US" sz="2000" b="1" spc="-50" dirty="0">
                <a:solidFill>
                  <a:srgbClr val="CE435F"/>
                </a:solidFill>
                <a:latin typeface="+mn-ea"/>
              </a:rPr>
              <a:t>위험물질관련</a:t>
            </a:r>
            <a:r>
              <a:rPr lang="en-US" altLang="ko-KR" sz="2000" b="1" spc="-50" dirty="0">
                <a:solidFill>
                  <a:srgbClr val="CE435F"/>
                </a:solidFill>
                <a:latin typeface="+mn-ea"/>
              </a:rPr>
              <a:t> </a:t>
            </a:r>
            <a:r>
              <a:rPr lang="ko-KR" altLang="en-US" sz="2000" b="1" spc="-50" dirty="0">
                <a:solidFill>
                  <a:srgbClr val="CE435F"/>
                </a:solidFill>
                <a:latin typeface="+mn-ea"/>
              </a:rPr>
              <a:t>재해의 예</a:t>
            </a:r>
          </a:p>
        </p:txBody>
      </p:sp>
    </p:spTree>
    <p:extLst>
      <p:ext uri="{BB962C8B-B14F-4D97-AF65-F5344CB8AC3E}">
        <p14:creationId xmlns:p14="http://schemas.microsoft.com/office/powerpoint/2010/main" val="320186166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922320" y="180673"/>
            <a:ext cx="7221680" cy="6001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3300" b="1" spc="-1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유해물질</a:t>
            </a:r>
            <a:r>
              <a:rPr lang="en-US" altLang="ko-KR" sz="3300" b="1" spc="-1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, </a:t>
            </a:r>
            <a:r>
              <a:rPr lang="ko-KR" altLang="en-US" sz="3300" b="1" spc="-1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안전한 취급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17926" y="229266"/>
            <a:ext cx="1439845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300" b="1" spc="-150" dirty="0" smtClean="0">
                <a:latin typeface="+mn-ea"/>
              </a:rPr>
              <a:t>안전하고 건강한 </a:t>
            </a:r>
            <a:endParaRPr lang="ko-KR" altLang="en-US" sz="1300" b="1" spc="-150" dirty="0">
              <a:latin typeface="+mn-ea"/>
            </a:endParaRPr>
          </a:p>
          <a:p>
            <a:r>
              <a:rPr lang="ko-KR" altLang="en-US" sz="1300" b="1" spc="-150" dirty="0">
                <a:latin typeface="+mn-ea"/>
              </a:rPr>
              <a:t>직장생활을 위한 가이드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97481" y="229266"/>
            <a:ext cx="37082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300" b="1" dirty="0" smtClean="0">
                <a:latin typeface="+mn-ea"/>
              </a:rPr>
              <a:t>2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272152" y="6131764"/>
            <a:ext cx="8528847" cy="466574"/>
            <a:chOff x="272152" y="6131764"/>
            <a:chExt cx="8528847" cy="466574"/>
          </a:xfrm>
        </p:grpSpPr>
        <p:sp>
          <p:nvSpPr>
            <p:cNvPr id="17" name="TextBox 16"/>
            <p:cNvSpPr txBox="1"/>
            <p:nvPr/>
          </p:nvSpPr>
          <p:spPr>
            <a:xfrm>
              <a:off x="272152" y="6305950"/>
              <a:ext cx="730272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288000"/>
              <a:r>
                <a:rPr lang="en-US" altLang="ko-KR" sz="1300" b="1" dirty="0" smtClean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44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	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안전보건 첫 걸음 신규 입사자를 위한 안전보건 가이드    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|    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공통</a:t>
              </a: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71969" y="6131764"/>
              <a:ext cx="1129030" cy="373380"/>
            </a:xfrm>
            <a:prstGeom prst="rect">
              <a:avLst/>
            </a:prstGeom>
          </p:spPr>
        </p:pic>
      </p:grpSp>
      <p:sp>
        <p:nvSpPr>
          <p:cNvPr id="19" name="TextBox 18"/>
          <p:cNvSpPr txBox="1"/>
          <p:nvPr/>
        </p:nvSpPr>
        <p:spPr>
          <a:xfrm>
            <a:off x="688225" y="1547511"/>
            <a:ext cx="7794763" cy="8463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2200"/>
              </a:lnSpc>
            </a:pPr>
            <a:r>
              <a:rPr lang="ko-KR" altLang="en-US" sz="1500" spc="-50" dirty="0">
                <a:latin typeface="+mn-ea"/>
              </a:rPr>
              <a:t>유해물질은 생산현장 만이 아니라 사무실에서 사용되는 설비나 물품에도 들어가 있는 것이 있다</a:t>
            </a:r>
            <a:r>
              <a:rPr lang="en-US" altLang="ko-KR" sz="1500" spc="-50" dirty="0">
                <a:latin typeface="+mn-ea"/>
              </a:rPr>
              <a:t>. </a:t>
            </a:r>
            <a:r>
              <a:rPr lang="ko-KR" altLang="en-US" sz="1500" spc="-50" dirty="0">
                <a:latin typeface="+mn-ea"/>
              </a:rPr>
              <a:t>대개는 소량으로는 병에 걸리지 않기 때문에 안이한 생각으로 사용되어지기도 한다</a:t>
            </a:r>
            <a:r>
              <a:rPr lang="en-US" altLang="ko-KR" sz="1500" spc="-50" dirty="0">
                <a:latin typeface="+mn-ea"/>
              </a:rPr>
              <a:t>. </a:t>
            </a:r>
            <a:r>
              <a:rPr lang="ko-KR" altLang="en-US" sz="1500" spc="-50" dirty="0" smtClean="0">
                <a:latin typeface="+mn-ea"/>
              </a:rPr>
              <a:t>건강에 </a:t>
            </a:r>
            <a:r>
              <a:rPr lang="ko-KR" altLang="en-US" sz="1500" spc="-50" dirty="0">
                <a:latin typeface="+mn-ea"/>
              </a:rPr>
              <a:t>장해를 가져오나 눈에 띠지 않기 때문에 느낄 수 없다</a:t>
            </a:r>
            <a:r>
              <a:rPr lang="en-US" altLang="ko-KR" sz="1500" spc="-50" dirty="0">
                <a:latin typeface="+mn-ea"/>
              </a:rPr>
              <a:t>.</a:t>
            </a:r>
            <a:endParaRPr lang="ko-KR" altLang="en-US" sz="1500" b="1" spc="-50" dirty="0">
              <a:latin typeface="+mn-e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88226" y="3029049"/>
            <a:ext cx="3432082" cy="24878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44000" indent="-144000">
              <a:lnSpc>
                <a:spcPts val="2200"/>
              </a:lnSpc>
              <a:spcAft>
                <a:spcPts val="600"/>
              </a:spcAft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유기화합물 </a:t>
            </a:r>
            <a:r>
              <a:rPr lang="en-US" altLang="ko-KR" sz="1500" spc="-50" dirty="0">
                <a:latin typeface="+mn-ea"/>
              </a:rPr>
              <a:t>: </a:t>
            </a:r>
            <a:r>
              <a:rPr lang="ko-KR" altLang="en-US" sz="1500" spc="-50" dirty="0">
                <a:latin typeface="+mn-ea"/>
              </a:rPr>
              <a:t>글루타르알데히드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니트로글리세린 등 </a:t>
            </a:r>
            <a:r>
              <a:rPr lang="en-US" altLang="ko-KR" sz="1500" spc="-50" dirty="0">
                <a:latin typeface="+mn-ea"/>
              </a:rPr>
              <a:t>113</a:t>
            </a:r>
            <a:r>
              <a:rPr lang="ko-KR" altLang="en-US" sz="1500" spc="-50" dirty="0">
                <a:latin typeface="+mn-ea"/>
              </a:rPr>
              <a:t>종</a:t>
            </a:r>
          </a:p>
          <a:p>
            <a:pPr marL="144000" indent="-144000">
              <a:lnSpc>
                <a:spcPts val="2200"/>
              </a:lnSpc>
              <a:spcAft>
                <a:spcPts val="600"/>
              </a:spcAft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금속류 </a:t>
            </a:r>
            <a:r>
              <a:rPr lang="en-US" altLang="ko-KR" sz="1500" spc="-50" dirty="0">
                <a:latin typeface="+mn-ea"/>
              </a:rPr>
              <a:t>: </a:t>
            </a:r>
            <a:r>
              <a:rPr lang="ko-KR" altLang="en-US" sz="1500" spc="-50" dirty="0">
                <a:latin typeface="+mn-ea"/>
              </a:rPr>
              <a:t>구리 및 그 화합물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납 및 그 무기화합물 등 </a:t>
            </a:r>
            <a:r>
              <a:rPr lang="en-US" altLang="ko-KR" sz="1500" spc="-50" dirty="0">
                <a:latin typeface="+mn-ea"/>
              </a:rPr>
              <a:t>23</a:t>
            </a:r>
            <a:r>
              <a:rPr lang="ko-KR" altLang="en-US" sz="1500" spc="-50" dirty="0">
                <a:latin typeface="+mn-ea"/>
              </a:rPr>
              <a:t>종</a:t>
            </a:r>
          </a:p>
          <a:p>
            <a:pPr marL="144000" indent="-144000">
              <a:lnSpc>
                <a:spcPts val="2200"/>
              </a:lnSpc>
              <a:spcAft>
                <a:spcPts val="600"/>
              </a:spcAft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산 </a:t>
            </a:r>
            <a:r>
              <a:rPr lang="en-US" altLang="ko-KR" sz="1500" spc="-50" dirty="0">
                <a:latin typeface="+mn-ea"/>
              </a:rPr>
              <a:t>· </a:t>
            </a:r>
            <a:r>
              <a:rPr lang="ko-KR" altLang="en-US" sz="1500" spc="-50" dirty="0">
                <a:latin typeface="+mn-ea"/>
              </a:rPr>
              <a:t>알칼리류 </a:t>
            </a:r>
            <a:r>
              <a:rPr lang="en-US" altLang="ko-KR" sz="1500" spc="-50" dirty="0">
                <a:latin typeface="+mn-ea"/>
              </a:rPr>
              <a:t>: </a:t>
            </a:r>
            <a:r>
              <a:rPr lang="ko-KR" altLang="en-US" sz="1500" spc="-50" dirty="0">
                <a:latin typeface="+mn-ea"/>
              </a:rPr>
              <a:t>개미산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과산화수소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무수초산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불화수소 등 </a:t>
            </a:r>
            <a:r>
              <a:rPr lang="en-US" altLang="ko-KR" sz="1500" spc="-50" dirty="0">
                <a:latin typeface="+mn-ea"/>
              </a:rPr>
              <a:t>17</a:t>
            </a:r>
            <a:r>
              <a:rPr lang="ko-KR" altLang="en-US" sz="1500" spc="-50" dirty="0">
                <a:latin typeface="+mn-ea"/>
              </a:rPr>
              <a:t>종</a:t>
            </a:r>
          </a:p>
          <a:p>
            <a:pPr marL="144000" indent="-144000">
              <a:lnSpc>
                <a:spcPts val="2200"/>
              </a:lnSpc>
              <a:spcAft>
                <a:spcPts val="600"/>
              </a:spcAft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가스상태 물질류 </a:t>
            </a:r>
            <a:r>
              <a:rPr lang="en-US" altLang="ko-KR" sz="1500" spc="-50" dirty="0">
                <a:latin typeface="+mn-ea"/>
              </a:rPr>
              <a:t>: </a:t>
            </a:r>
            <a:r>
              <a:rPr lang="ko-KR" altLang="en-US" sz="1500" spc="-50" dirty="0">
                <a:latin typeface="+mn-ea"/>
              </a:rPr>
              <a:t>불소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브롬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산화에틸렌 등 </a:t>
            </a:r>
            <a:r>
              <a:rPr lang="en-US" altLang="ko-KR" sz="1500" spc="-50" dirty="0">
                <a:latin typeface="+mn-ea"/>
              </a:rPr>
              <a:t>15</a:t>
            </a:r>
            <a:r>
              <a:rPr lang="ko-KR" altLang="en-US" sz="1500" spc="-50" dirty="0">
                <a:latin typeface="+mn-ea"/>
              </a:rPr>
              <a:t>종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8307" y="2617191"/>
            <a:ext cx="3254546" cy="3206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8000" indent="-288000">
              <a:lnSpc>
                <a:spcPts val="2500"/>
              </a:lnSpc>
              <a:spcAft>
                <a:spcPts val="600"/>
              </a:spcAft>
              <a:buFont typeface="Wingdings" pitchFamily="2" charset="2"/>
              <a:buChar char="v"/>
            </a:pPr>
            <a:r>
              <a:rPr lang="ko-KR" altLang="en-US" sz="2000" b="1" spc="-50" dirty="0">
                <a:solidFill>
                  <a:srgbClr val="CE435F"/>
                </a:solidFill>
                <a:latin typeface="+mn-ea"/>
              </a:rPr>
              <a:t>유해물질의</a:t>
            </a:r>
            <a:r>
              <a:rPr lang="en-US" altLang="ko-KR" sz="2000" b="1" spc="-50" dirty="0">
                <a:solidFill>
                  <a:srgbClr val="CE435F"/>
                </a:solidFill>
                <a:latin typeface="+mn-ea"/>
              </a:rPr>
              <a:t> </a:t>
            </a:r>
            <a:r>
              <a:rPr lang="ko-KR" altLang="en-US" sz="2000" b="1" spc="-50" dirty="0">
                <a:solidFill>
                  <a:srgbClr val="CE435F"/>
                </a:solidFill>
                <a:latin typeface="+mn-ea"/>
              </a:rPr>
              <a:t>종류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73320" y="3029049"/>
            <a:ext cx="3799499" cy="276998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44000" indent="-144000">
              <a:lnSpc>
                <a:spcPts val="2200"/>
              </a:lnSpc>
              <a:spcAft>
                <a:spcPts val="600"/>
              </a:spcAft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유해물질이 들어 있는 용기</a:t>
            </a:r>
            <a:r>
              <a:rPr lang="en-US" altLang="ko-KR" sz="1500" spc="-50" dirty="0">
                <a:latin typeface="+mn-ea"/>
              </a:rPr>
              <a:t>(</a:t>
            </a:r>
            <a:r>
              <a:rPr lang="ko-KR" altLang="en-US" sz="1500" spc="-50" dirty="0">
                <a:latin typeface="+mn-ea"/>
              </a:rPr>
              <a:t>들어 있던 </a:t>
            </a:r>
            <a:r>
              <a:rPr lang="en-US" altLang="ko-KR" sz="1500" spc="-50" dirty="0" smtClean="0">
                <a:latin typeface="+mn-ea"/>
              </a:rPr>
              <a:t/>
            </a:r>
            <a:br>
              <a:rPr lang="en-US" altLang="ko-KR" sz="1500" spc="-50" dirty="0" smtClean="0">
                <a:latin typeface="+mn-ea"/>
              </a:rPr>
            </a:br>
            <a:r>
              <a:rPr lang="ko-KR" altLang="en-US" sz="1500" spc="-50" dirty="0" smtClean="0">
                <a:latin typeface="+mn-ea"/>
              </a:rPr>
              <a:t>빈 </a:t>
            </a:r>
            <a:r>
              <a:rPr lang="ko-KR" altLang="en-US" sz="1500" spc="-50" dirty="0">
                <a:latin typeface="+mn-ea"/>
              </a:rPr>
              <a:t>용기도</a:t>
            </a:r>
            <a:r>
              <a:rPr lang="en-US" altLang="ko-KR" sz="1500" spc="-50" dirty="0">
                <a:latin typeface="+mn-ea"/>
              </a:rPr>
              <a:t>)</a:t>
            </a:r>
            <a:r>
              <a:rPr lang="ko-KR" altLang="en-US" sz="1500" spc="-50" dirty="0">
                <a:latin typeface="+mn-ea"/>
              </a:rPr>
              <a:t>는 밀폐해 유해물이</a:t>
            </a:r>
            <a:r>
              <a:rPr lang="en-US" altLang="ko-KR" sz="1500" spc="-50" dirty="0">
                <a:latin typeface="+mn-ea"/>
              </a:rPr>
              <a:t> </a:t>
            </a:r>
            <a:r>
              <a:rPr lang="ko-KR" altLang="en-US" sz="1500" spc="-50" dirty="0">
                <a:latin typeface="+mn-ea"/>
              </a:rPr>
              <a:t>불어 날린다거나 가스가 발생되지 않도록 한다</a:t>
            </a:r>
            <a:r>
              <a:rPr lang="en-US" altLang="ko-KR" sz="1500" spc="-50" dirty="0">
                <a:latin typeface="+mn-ea"/>
              </a:rPr>
              <a:t>.</a:t>
            </a:r>
          </a:p>
          <a:p>
            <a:pPr marL="144000" indent="-144000">
              <a:lnSpc>
                <a:spcPts val="2200"/>
              </a:lnSpc>
              <a:spcAft>
                <a:spcPts val="600"/>
              </a:spcAft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유해물질을 마음대로 갖고 다니거나 </a:t>
            </a:r>
            <a:r>
              <a:rPr lang="en-US" altLang="ko-KR" sz="1500" spc="-50" dirty="0" smtClean="0">
                <a:latin typeface="+mn-ea"/>
              </a:rPr>
              <a:t/>
            </a:r>
            <a:br>
              <a:rPr lang="en-US" altLang="ko-KR" sz="1500" spc="-50" dirty="0" smtClean="0">
                <a:latin typeface="+mn-ea"/>
              </a:rPr>
            </a:br>
            <a:r>
              <a:rPr lang="ko-KR" altLang="en-US" sz="1500" spc="-50" dirty="0" smtClean="0">
                <a:latin typeface="+mn-ea"/>
              </a:rPr>
              <a:t>다른 </a:t>
            </a:r>
            <a:r>
              <a:rPr lang="ko-KR" altLang="en-US" sz="1500" spc="-50" dirty="0">
                <a:latin typeface="+mn-ea"/>
              </a:rPr>
              <a:t>작업장으로 옮기지 않는다</a:t>
            </a:r>
            <a:r>
              <a:rPr lang="en-US" altLang="ko-KR" sz="1500" spc="-50" dirty="0">
                <a:latin typeface="+mn-ea"/>
              </a:rPr>
              <a:t>.</a:t>
            </a:r>
          </a:p>
          <a:p>
            <a:pPr marL="144000" indent="-144000">
              <a:lnSpc>
                <a:spcPts val="2200"/>
              </a:lnSpc>
              <a:spcAft>
                <a:spcPts val="600"/>
              </a:spcAft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손으로 직접 만지지 않는다</a:t>
            </a:r>
            <a:r>
              <a:rPr lang="en-US" altLang="ko-KR" sz="1500" spc="-50" dirty="0">
                <a:latin typeface="+mn-ea"/>
              </a:rPr>
              <a:t>.</a:t>
            </a:r>
          </a:p>
          <a:p>
            <a:pPr marL="144000" indent="-144000">
              <a:lnSpc>
                <a:spcPts val="2200"/>
              </a:lnSpc>
              <a:spcAft>
                <a:spcPts val="600"/>
              </a:spcAft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건강보호장치나 보호구는 정해진 데로 활용하고 자신의 감각만으로</a:t>
            </a:r>
            <a:r>
              <a:rPr lang="en-US" altLang="ko-KR" sz="1500" spc="-50" dirty="0">
                <a:latin typeface="+mn-ea"/>
              </a:rPr>
              <a:t> </a:t>
            </a:r>
            <a:r>
              <a:rPr lang="ko-KR" altLang="en-US" sz="1500" spc="-50" dirty="0">
                <a:latin typeface="+mn-ea"/>
              </a:rPr>
              <a:t>사용을 판단하지 않는다</a:t>
            </a:r>
            <a:r>
              <a:rPr lang="en-US" altLang="ko-KR" sz="1500" spc="-50" dirty="0">
                <a:latin typeface="+mn-ea"/>
              </a:rPr>
              <a:t>.</a:t>
            </a:r>
            <a:endParaRPr lang="ko-KR" altLang="en-US" sz="1500" spc="-50" dirty="0">
              <a:latin typeface="+mn-e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453402" y="2617191"/>
            <a:ext cx="3534198" cy="3206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8000" indent="-288000">
              <a:lnSpc>
                <a:spcPts val="2500"/>
              </a:lnSpc>
              <a:spcAft>
                <a:spcPts val="600"/>
              </a:spcAft>
              <a:buFont typeface="Wingdings" pitchFamily="2" charset="2"/>
              <a:buChar char="v"/>
            </a:pPr>
            <a:r>
              <a:rPr lang="ko-KR" altLang="en-US" sz="2000" b="1" spc="-50" dirty="0">
                <a:solidFill>
                  <a:srgbClr val="CE435F"/>
                </a:solidFill>
                <a:latin typeface="+mn-ea"/>
              </a:rPr>
              <a:t>유해물질</a:t>
            </a:r>
            <a:r>
              <a:rPr lang="en-US" altLang="ko-KR" sz="2000" b="1" spc="-50" dirty="0">
                <a:solidFill>
                  <a:srgbClr val="CE435F"/>
                </a:solidFill>
                <a:latin typeface="+mn-ea"/>
              </a:rPr>
              <a:t> </a:t>
            </a:r>
            <a:r>
              <a:rPr lang="ko-KR" altLang="en-US" sz="2000" b="1" spc="-50" dirty="0">
                <a:solidFill>
                  <a:srgbClr val="CE435F"/>
                </a:solidFill>
                <a:latin typeface="+mn-ea"/>
              </a:rPr>
              <a:t>취급 시</a:t>
            </a:r>
            <a:r>
              <a:rPr lang="en-US" altLang="ko-KR" sz="2000" b="1" spc="-50" dirty="0">
                <a:solidFill>
                  <a:srgbClr val="CE435F"/>
                </a:solidFill>
                <a:latin typeface="+mn-ea"/>
              </a:rPr>
              <a:t> </a:t>
            </a:r>
            <a:r>
              <a:rPr lang="ko-KR" altLang="en-US" sz="2000" b="1" spc="-50" dirty="0">
                <a:solidFill>
                  <a:srgbClr val="CE435F"/>
                </a:solidFill>
                <a:latin typeface="+mn-ea"/>
              </a:rPr>
              <a:t>주의사항</a:t>
            </a:r>
          </a:p>
        </p:txBody>
      </p:sp>
    </p:spTree>
    <p:extLst>
      <p:ext uri="{BB962C8B-B14F-4D97-AF65-F5344CB8AC3E}">
        <p14:creationId xmlns:p14="http://schemas.microsoft.com/office/powerpoint/2010/main" val="152806915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6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>
            <a:off x="870405" y="1706783"/>
            <a:ext cx="2316480" cy="2263140"/>
          </a:xfrm>
          <a:prstGeom prst="rect">
            <a:avLst/>
          </a:prstGeom>
        </p:spPr>
      </p:pic>
      <p:pic>
        <p:nvPicPr>
          <p:cNvPr id="3" name="Picture 2" descr="067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818"/>
          <a:stretch/>
        </p:blipFill>
        <p:spPr>
          <a:xfrm>
            <a:off x="6093980" y="1793087"/>
            <a:ext cx="2250042" cy="2056542"/>
          </a:xfrm>
          <a:prstGeom prst="rect">
            <a:avLst/>
          </a:prstGeom>
        </p:spPr>
      </p:pic>
      <p:pic>
        <p:nvPicPr>
          <p:cNvPr id="4" name="Picture 3" descr="068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1032" y="4249574"/>
            <a:ext cx="2229650" cy="1613380"/>
          </a:xfrm>
          <a:prstGeom prst="rect">
            <a:avLst/>
          </a:prstGeom>
        </p:spPr>
      </p:pic>
      <p:pic>
        <p:nvPicPr>
          <p:cNvPr id="24" name="Picture 23" descr="066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>
          <a:xfrm>
            <a:off x="3655670" y="1810082"/>
            <a:ext cx="2105012" cy="2056542"/>
          </a:xfrm>
          <a:prstGeom prst="rect">
            <a:avLst/>
          </a:prstGeom>
        </p:spPr>
      </p:pic>
      <p:pic>
        <p:nvPicPr>
          <p:cNvPr id="25" name="Picture 24" descr="067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62" r="2496"/>
          <a:stretch/>
        </p:blipFill>
        <p:spPr>
          <a:xfrm>
            <a:off x="1104797" y="3969923"/>
            <a:ext cx="1798338" cy="191943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922320" y="180673"/>
            <a:ext cx="7221680" cy="6001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3300" b="1" spc="-1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유해물질</a:t>
            </a:r>
            <a:r>
              <a:rPr lang="en-US" altLang="ko-KR" sz="3300" b="1" spc="-1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, </a:t>
            </a:r>
            <a:r>
              <a:rPr lang="ko-KR" altLang="en-US" sz="3300" b="1" spc="-1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안전한 취급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70715" y="3712354"/>
            <a:ext cx="2414802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16000" indent="-216000">
              <a:lnSpc>
                <a:spcPts val="1500"/>
              </a:lnSpc>
              <a:spcAft>
                <a:spcPts val="300"/>
              </a:spcAft>
            </a:pPr>
            <a:r>
              <a:rPr lang="en-US" altLang="ko-KR" sz="1100" b="1" spc="-100" dirty="0" smtClean="0">
                <a:solidFill>
                  <a:srgbClr val="CE435F"/>
                </a:solidFill>
                <a:latin typeface="+mn-ea"/>
              </a:rPr>
              <a:t>➊	</a:t>
            </a:r>
            <a:r>
              <a:rPr lang="ko-KR" altLang="en-US" sz="1100" b="1" spc="-100" dirty="0" smtClean="0">
                <a:solidFill>
                  <a:srgbClr val="CE435F"/>
                </a:solidFill>
                <a:latin typeface="+mn-ea"/>
              </a:rPr>
              <a:t>내가 </a:t>
            </a:r>
            <a:r>
              <a:rPr lang="ko-KR" altLang="en-US" sz="1100" b="1" spc="-100" dirty="0">
                <a:solidFill>
                  <a:srgbClr val="CE435F"/>
                </a:solidFill>
                <a:latin typeface="+mn-ea"/>
              </a:rPr>
              <a:t>사용하는 물질이 무엇이고</a:t>
            </a:r>
            <a:r>
              <a:rPr lang="en-US" altLang="ko-KR" sz="1100" b="1" spc="-100" dirty="0" smtClean="0">
                <a:solidFill>
                  <a:srgbClr val="CE435F"/>
                </a:solidFill>
                <a:latin typeface="+mn-ea"/>
              </a:rPr>
              <a:t>, </a:t>
            </a:r>
            <a:r>
              <a:rPr lang="ko-KR" altLang="en-US" sz="1100" b="1" spc="-100" dirty="0" smtClean="0">
                <a:solidFill>
                  <a:srgbClr val="CE435F"/>
                </a:solidFill>
                <a:latin typeface="+mn-ea"/>
              </a:rPr>
              <a:t>어떤</a:t>
            </a:r>
            <a:r>
              <a:rPr lang="en-US" altLang="ko-KR" sz="1100" b="1" spc="-100" dirty="0" smtClean="0">
                <a:solidFill>
                  <a:srgbClr val="CE435F"/>
                </a:solidFill>
                <a:latin typeface="+mn-ea"/>
              </a:rPr>
              <a:t> </a:t>
            </a:r>
            <a:r>
              <a:rPr lang="ko-KR" altLang="en-US" sz="1100" b="1" spc="-100" dirty="0" smtClean="0">
                <a:solidFill>
                  <a:srgbClr val="CE435F"/>
                </a:solidFill>
                <a:latin typeface="+mn-ea"/>
              </a:rPr>
              <a:t>독성이 </a:t>
            </a:r>
            <a:r>
              <a:rPr lang="ko-KR" altLang="en-US" sz="1100" b="1" spc="-100" dirty="0">
                <a:solidFill>
                  <a:srgbClr val="CE435F"/>
                </a:solidFill>
                <a:latin typeface="+mn-ea"/>
              </a:rPr>
              <a:t>있는지 제대로 알아야 한다</a:t>
            </a:r>
            <a:r>
              <a:rPr lang="en-US" altLang="ko-KR" sz="1100" b="1" spc="-100" dirty="0">
                <a:solidFill>
                  <a:srgbClr val="CE435F"/>
                </a:solidFill>
                <a:latin typeface="+mn-ea"/>
              </a:rPr>
              <a:t>.</a:t>
            </a:r>
            <a:endParaRPr lang="ko-KR" altLang="en-US" sz="1100" spc="-100" dirty="0">
              <a:solidFill>
                <a:srgbClr val="CE435F"/>
              </a:solidFill>
              <a:latin typeface="+mn-e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606421" y="3712354"/>
            <a:ext cx="2187312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16000" indent="-216000">
              <a:lnSpc>
                <a:spcPts val="1500"/>
              </a:lnSpc>
              <a:spcAft>
                <a:spcPts val="300"/>
              </a:spcAft>
            </a:pPr>
            <a:r>
              <a:rPr lang="en-US" altLang="ko-KR" sz="1100" b="1" spc="-100" dirty="0" smtClean="0">
                <a:solidFill>
                  <a:srgbClr val="CE435F"/>
                </a:solidFill>
                <a:latin typeface="+mn-ea"/>
              </a:rPr>
              <a:t>➋	</a:t>
            </a:r>
            <a:r>
              <a:rPr lang="ko-KR" altLang="en-US" sz="1100" b="1" spc="-100" dirty="0" smtClean="0">
                <a:solidFill>
                  <a:srgbClr val="CE435F"/>
                </a:solidFill>
                <a:latin typeface="+mn-ea"/>
              </a:rPr>
              <a:t>공기 </a:t>
            </a:r>
            <a:r>
              <a:rPr lang="ko-KR" altLang="en-US" sz="1100" b="1" spc="-100" dirty="0">
                <a:solidFill>
                  <a:srgbClr val="CE435F"/>
                </a:solidFill>
                <a:latin typeface="+mn-ea"/>
              </a:rPr>
              <a:t>중에 화학물질이 섞이지 </a:t>
            </a:r>
            <a:r>
              <a:rPr lang="ko-KR" altLang="en-US" sz="1100" b="1" spc="-100" dirty="0" smtClean="0">
                <a:solidFill>
                  <a:srgbClr val="CE435F"/>
                </a:solidFill>
                <a:latin typeface="+mn-ea"/>
              </a:rPr>
              <a:t>않도록</a:t>
            </a:r>
            <a:r>
              <a:rPr lang="en-US" altLang="ko-KR" sz="1100" b="1" spc="-100" dirty="0">
                <a:solidFill>
                  <a:srgbClr val="CE435F"/>
                </a:solidFill>
                <a:latin typeface="+mn-ea"/>
              </a:rPr>
              <a:t> </a:t>
            </a:r>
            <a:r>
              <a:rPr lang="ko-KR" altLang="en-US" sz="1100" b="1" spc="-100" dirty="0" smtClean="0">
                <a:solidFill>
                  <a:srgbClr val="CE435F"/>
                </a:solidFill>
                <a:latin typeface="+mn-ea"/>
              </a:rPr>
              <a:t>용기뚜껑을 </a:t>
            </a:r>
            <a:r>
              <a:rPr lang="ko-KR" altLang="en-US" sz="1100" b="1" spc="-100" dirty="0">
                <a:solidFill>
                  <a:srgbClr val="CE435F"/>
                </a:solidFill>
                <a:latin typeface="+mn-ea"/>
              </a:rPr>
              <a:t>잘 닫아야 한다</a:t>
            </a:r>
            <a:r>
              <a:rPr lang="en-US" altLang="ko-KR" sz="1100" b="1" spc="-100" dirty="0">
                <a:solidFill>
                  <a:srgbClr val="CE435F"/>
                </a:solidFill>
                <a:latin typeface="+mn-ea"/>
              </a:rPr>
              <a:t>.</a:t>
            </a:r>
            <a:endParaRPr lang="ko-KR" altLang="en-US" sz="1100" spc="-100" dirty="0">
              <a:solidFill>
                <a:srgbClr val="CE435F"/>
              </a:solidFill>
              <a:latin typeface="+mn-e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166869" y="3712354"/>
            <a:ext cx="2342429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16000" indent="-216000">
              <a:lnSpc>
                <a:spcPts val="1500"/>
              </a:lnSpc>
              <a:spcAft>
                <a:spcPts val="300"/>
              </a:spcAft>
            </a:pPr>
            <a:r>
              <a:rPr lang="en-US" altLang="ko-KR" sz="1100" b="1" spc="-100" dirty="0" smtClean="0">
                <a:solidFill>
                  <a:srgbClr val="CE435F"/>
                </a:solidFill>
                <a:latin typeface="+mn-ea"/>
              </a:rPr>
              <a:t>➌	</a:t>
            </a:r>
            <a:r>
              <a:rPr lang="ko-KR" altLang="en-US" sz="1100" b="1" spc="-100" dirty="0" smtClean="0">
                <a:solidFill>
                  <a:srgbClr val="CE435F"/>
                </a:solidFill>
                <a:latin typeface="+mn-ea"/>
              </a:rPr>
              <a:t>환기시설을 </a:t>
            </a:r>
            <a:r>
              <a:rPr lang="ko-KR" altLang="en-US" sz="1100" b="1" spc="-100" dirty="0">
                <a:solidFill>
                  <a:srgbClr val="CE435F"/>
                </a:solidFill>
                <a:latin typeface="+mn-ea"/>
              </a:rPr>
              <a:t>잘 가동하여 작업장의 </a:t>
            </a:r>
            <a:r>
              <a:rPr lang="ko-KR" altLang="en-US" sz="1100" b="1" spc="-100" dirty="0" smtClean="0">
                <a:solidFill>
                  <a:srgbClr val="CE435F"/>
                </a:solidFill>
                <a:latin typeface="+mn-ea"/>
              </a:rPr>
              <a:t>공기가 </a:t>
            </a:r>
            <a:r>
              <a:rPr lang="ko-KR" altLang="en-US" sz="1100" b="1" spc="-100" dirty="0">
                <a:solidFill>
                  <a:srgbClr val="CE435F"/>
                </a:solidFill>
                <a:latin typeface="+mn-ea"/>
              </a:rPr>
              <a:t>깨끗하도록 해야 한다</a:t>
            </a:r>
            <a:r>
              <a:rPr lang="en-US" altLang="ko-KR" sz="1100" b="1" spc="-100" dirty="0">
                <a:solidFill>
                  <a:srgbClr val="CE435F"/>
                </a:solidFill>
                <a:latin typeface="+mn-ea"/>
              </a:rPr>
              <a:t>.</a:t>
            </a:r>
            <a:endParaRPr lang="ko-KR" altLang="en-US" sz="1100" spc="-100" dirty="0">
              <a:solidFill>
                <a:srgbClr val="CE435F"/>
              </a:solidFill>
              <a:latin typeface="+mn-ea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70715" y="5748414"/>
            <a:ext cx="2201716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16000" indent="-216000">
              <a:lnSpc>
                <a:spcPts val="1500"/>
              </a:lnSpc>
              <a:spcAft>
                <a:spcPts val="300"/>
              </a:spcAft>
            </a:pPr>
            <a:r>
              <a:rPr lang="en-US" altLang="ko-KR" sz="1100" b="1" spc="-100" dirty="0" smtClean="0">
                <a:solidFill>
                  <a:srgbClr val="CE435F"/>
                </a:solidFill>
                <a:latin typeface="+mn-ea"/>
              </a:rPr>
              <a:t>➍	</a:t>
            </a:r>
            <a:r>
              <a:rPr lang="ko-KR" altLang="en-US" sz="1100" b="1" spc="-100" dirty="0" smtClean="0">
                <a:solidFill>
                  <a:srgbClr val="CE435F"/>
                </a:solidFill>
                <a:latin typeface="+mn-ea"/>
              </a:rPr>
              <a:t>개인용 </a:t>
            </a:r>
            <a:r>
              <a:rPr lang="ko-KR" altLang="en-US" sz="1100" b="1" spc="-100" dirty="0">
                <a:solidFill>
                  <a:srgbClr val="CE435F"/>
                </a:solidFill>
                <a:latin typeface="+mn-ea"/>
              </a:rPr>
              <a:t>보호구를 잘 착용해야 한다</a:t>
            </a:r>
            <a:endParaRPr lang="ko-KR" altLang="en-US" sz="1100" spc="-100" dirty="0">
              <a:solidFill>
                <a:srgbClr val="CE435F"/>
              </a:solidFill>
              <a:latin typeface="+mn-ea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606420" y="5748414"/>
            <a:ext cx="2299015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16000" indent="-216000">
              <a:lnSpc>
                <a:spcPts val="1500"/>
              </a:lnSpc>
              <a:spcAft>
                <a:spcPts val="300"/>
              </a:spcAft>
            </a:pPr>
            <a:r>
              <a:rPr lang="en-US" altLang="ko-KR" sz="1100" b="1" spc="-100" dirty="0" smtClean="0">
                <a:solidFill>
                  <a:srgbClr val="CE435F"/>
                </a:solidFill>
                <a:latin typeface="+mn-ea"/>
              </a:rPr>
              <a:t>➎	</a:t>
            </a:r>
            <a:r>
              <a:rPr lang="ko-KR" altLang="en-US" sz="1100" b="1" spc="-100" dirty="0" smtClean="0">
                <a:solidFill>
                  <a:srgbClr val="CE435F"/>
                </a:solidFill>
                <a:latin typeface="+mn-ea"/>
              </a:rPr>
              <a:t>정기적으로 </a:t>
            </a:r>
            <a:r>
              <a:rPr lang="ko-KR" altLang="en-US" sz="1100" b="1" spc="-100" dirty="0">
                <a:solidFill>
                  <a:srgbClr val="CE435F"/>
                </a:solidFill>
                <a:latin typeface="+mn-ea"/>
              </a:rPr>
              <a:t>건강진단을 받아야 한다</a:t>
            </a:r>
            <a:r>
              <a:rPr lang="en-US" altLang="ko-KR" sz="1100" b="1" spc="-100" dirty="0">
                <a:solidFill>
                  <a:srgbClr val="CE435F"/>
                </a:solidFill>
                <a:latin typeface="+mn-ea"/>
              </a:rPr>
              <a:t>.</a:t>
            </a:r>
            <a:endParaRPr lang="ko-KR" altLang="en-US" sz="1100" spc="-100" dirty="0">
              <a:solidFill>
                <a:srgbClr val="CE435F"/>
              </a:solidFill>
              <a:latin typeface="+mn-ea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17926" y="229266"/>
            <a:ext cx="1439845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300" b="1" spc="-150" dirty="0" smtClean="0">
                <a:latin typeface="+mn-ea"/>
              </a:rPr>
              <a:t>안전하고 건강한 </a:t>
            </a:r>
            <a:endParaRPr lang="ko-KR" altLang="en-US" sz="1300" b="1" spc="-150" dirty="0">
              <a:latin typeface="+mn-ea"/>
            </a:endParaRPr>
          </a:p>
          <a:p>
            <a:r>
              <a:rPr lang="ko-KR" altLang="en-US" sz="1300" b="1" spc="-150" dirty="0">
                <a:latin typeface="+mn-ea"/>
              </a:rPr>
              <a:t>직장생활을 위한 가이드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97481" y="229266"/>
            <a:ext cx="37082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300" b="1" dirty="0" smtClean="0">
                <a:latin typeface="+mn-ea"/>
              </a:rPr>
              <a:t>2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272152" y="6131764"/>
            <a:ext cx="8528847" cy="466574"/>
            <a:chOff x="272152" y="6131764"/>
            <a:chExt cx="8528847" cy="466574"/>
          </a:xfrm>
        </p:grpSpPr>
        <p:sp>
          <p:nvSpPr>
            <p:cNvPr id="21" name="TextBox 20"/>
            <p:cNvSpPr txBox="1"/>
            <p:nvPr/>
          </p:nvSpPr>
          <p:spPr>
            <a:xfrm>
              <a:off x="272152" y="6305950"/>
              <a:ext cx="730272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288000"/>
              <a:r>
                <a:rPr lang="en-US" altLang="ko-KR" sz="1300" b="1" dirty="0" smtClean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45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	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안전보건 첫 걸음 신규 입사자를 위한 안전보건 가이드    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|    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공통</a:t>
              </a:r>
            </a:p>
          </p:txBody>
        </p:sp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671969" y="6131764"/>
              <a:ext cx="1129030" cy="373380"/>
            </a:xfrm>
            <a:prstGeom prst="rect">
              <a:avLst/>
            </a:prstGeom>
          </p:spPr>
        </p:pic>
      </p:grpSp>
      <p:sp>
        <p:nvSpPr>
          <p:cNvPr id="30" name="TextBox 29"/>
          <p:cNvSpPr txBox="1"/>
          <p:nvPr/>
        </p:nvSpPr>
        <p:spPr>
          <a:xfrm>
            <a:off x="568306" y="1575830"/>
            <a:ext cx="6200932" cy="2963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8000" indent="-288000">
              <a:lnSpc>
                <a:spcPts val="2500"/>
              </a:lnSpc>
              <a:spcAft>
                <a:spcPts val="600"/>
              </a:spcAft>
              <a:buFont typeface="Wingdings" pitchFamily="2" charset="2"/>
              <a:buChar char="v"/>
            </a:pPr>
            <a:r>
              <a:rPr lang="ko-KR" altLang="en-US" sz="2000" b="1" spc="-50" dirty="0">
                <a:solidFill>
                  <a:srgbClr val="CE435F"/>
                </a:solidFill>
                <a:latin typeface="+mn-ea"/>
              </a:rPr>
              <a:t>안전</a:t>
            </a:r>
            <a:r>
              <a:rPr lang="en-US" altLang="ko-KR" sz="2000" b="1" spc="-50" dirty="0">
                <a:solidFill>
                  <a:srgbClr val="CE435F"/>
                </a:solidFill>
                <a:latin typeface="+mn-ea"/>
              </a:rPr>
              <a:t>TIP : </a:t>
            </a:r>
            <a:r>
              <a:rPr lang="ko-KR" altLang="en-US" sz="2000" b="1" spc="-50" dirty="0">
                <a:solidFill>
                  <a:srgbClr val="CE435F"/>
                </a:solidFill>
                <a:latin typeface="+mn-ea"/>
              </a:rPr>
              <a:t>화학물질 취급자 </a:t>
            </a:r>
            <a:r>
              <a:rPr lang="en-US" altLang="ko-KR" sz="2000" b="1" spc="-50" dirty="0">
                <a:solidFill>
                  <a:srgbClr val="CE435F"/>
                </a:solidFill>
                <a:latin typeface="+mn-ea"/>
              </a:rPr>
              <a:t>5</a:t>
            </a:r>
            <a:r>
              <a:rPr lang="ko-KR" altLang="en-US" sz="2000" b="1" spc="-50" dirty="0">
                <a:solidFill>
                  <a:srgbClr val="CE435F"/>
                </a:solidFill>
                <a:latin typeface="+mn-ea"/>
              </a:rPr>
              <a:t>대 안전보건수칙</a:t>
            </a:r>
          </a:p>
        </p:txBody>
      </p:sp>
    </p:spTree>
    <p:extLst>
      <p:ext uri="{BB962C8B-B14F-4D97-AF65-F5344CB8AC3E}">
        <p14:creationId xmlns:p14="http://schemas.microsoft.com/office/powerpoint/2010/main" val="96102568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922320" y="180673"/>
            <a:ext cx="7221680" cy="6001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3300" b="1" spc="-1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유해위험장소에 출입제한</a:t>
            </a:r>
          </a:p>
        </p:txBody>
      </p:sp>
      <p:pic>
        <p:nvPicPr>
          <p:cNvPr id="5" name="Picture 4" descr="06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1513" y="2370345"/>
            <a:ext cx="3545418" cy="3745051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17926" y="229266"/>
            <a:ext cx="1439845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300" b="1" spc="-150" dirty="0" smtClean="0">
                <a:latin typeface="+mn-ea"/>
              </a:rPr>
              <a:t>안전하고 건강한 </a:t>
            </a:r>
            <a:endParaRPr lang="ko-KR" altLang="en-US" sz="1300" b="1" spc="-150" dirty="0">
              <a:latin typeface="+mn-ea"/>
            </a:endParaRPr>
          </a:p>
          <a:p>
            <a:r>
              <a:rPr lang="ko-KR" altLang="en-US" sz="1300" b="1" spc="-150" dirty="0">
                <a:latin typeface="+mn-ea"/>
              </a:rPr>
              <a:t>직장생활을 위한 가이드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97481" y="229266"/>
            <a:ext cx="37082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300" b="1" dirty="0" smtClean="0">
                <a:latin typeface="+mn-ea"/>
              </a:rPr>
              <a:t>2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272152" y="6131764"/>
            <a:ext cx="8528847" cy="466574"/>
            <a:chOff x="272152" y="6131764"/>
            <a:chExt cx="8528847" cy="466574"/>
          </a:xfrm>
        </p:grpSpPr>
        <p:sp>
          <p:nvSpPr>
            <p:cNvPr id="15" name="TextBox 14"/>
            <p:cNvSpPr txBox="1"/>
            <p:nvPr/>
          </p:nvSpPr>
          <p:spPr>
            <a:xfrm>
              <a:off x="272152" y="6305950"/>
              <a:ext cx="730272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288000"/>
              <a:r>
                <a:rPr lang="en-US" altLang="ko-KR" sz="1300" b="1" dirty="0" smtClean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46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	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안전보건 첫 걸음 신규 입사자를 위한 안전보건 가이드    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|    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공통</a:t>
              </a:r>
            </a:p>
          </p:txBody>
        </p:sp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71969" y="6131764"/>
              <a:ext cx="1129030" cy="373380"/>
            </a:xfrm>
            <a:prstGeom prst="rect">
              <a:avLst/>
            </a:prstGeom>
          </p:spPr>
        </p:pic>
      </p:grpSp>
      <p:sp>
        <p:nvSpPr>
          <p:cNvPr id="17" name="TextBox 16"/>
          <p:cNvSpPr txBox="1"/>
          <p:nvPr/>
        </p:nvSpPr>
        <p:spPr>
          <a:xfrm>
            <a:off x="688225" y="1547511"/>
            <a:ext cx="7794763" cy="10999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2200"/>
              </a:lnSpc>
            </a:pPr>
            <a:r>
              <a:rPr lang="ko-KR" altLang="en-US" sz="1500" spc="-50" dirty="0">
                <a:latin typeface="+mn-ea"/>
              </a:rPr>
              <a:t>산소결핍공기</a:t>
            </a:r>
            <a:r>
              <a:rPr lang="en-US" altLang="ko-KR" sz="1500" spc="-50" dirty="0">
                <a:latin typeface="+mn-ea"/>
              </a:rPr>
              <a:t> </a:t>
            </a:r>
            <a:r>
              <a:rPr lang="ko-KR" altLang="en-US" sz="1500" spc="-50" dirty="0">
                <a:latin typeface="+mn-ea"/>
              </a:rPr>
              <a:t>등은 소위 가스만이 아니라 생각지 못한 곳에서 만난다</a:t>
            </a:r>
            <a:r>
              <a:rPr lang="en-US" altLang="ko-KR" sz="1500" spc="-50" dirty="0">
                <a:latin typeface="+mn-ea"/>
              </a:rPr>
              <a:t>. </a:t>
            </a:r>
            <a:r>
              <a:rPr lang="ko-KR" altLang="en-US" sz="1500" spc="-50" dirty="0">
                <a:latin typeface="+mn-ea"/>
              </a:rPr>
              <a:t>맨홀 등의 구멍은 모두 산소결핍에 조심해야 한다고 말할 수 있다</a:t>
            </a:r>
            <a:r>
              <a:rPr lang="en-US" altLang="ko-KR" sz="1500" spc="-50" dirty="0">
                <a:latin typeface="+mn-ea"/>
              </a:rPr>
              <a:t>. </a:t>
            </a:r>
            <a:r>
              <a:rPr lang="ko-KR" altLang="en-US" sz="1500" spc="-50" dirty="0">
                <a:latin typeface="+mn-ea"/>
              </a:rPr>
              <a:t>또한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인화성 액체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인화성 가스 또는 인화성 고체가 존재하여 폭발이나 화재가 발생할 우려가 있는 장소에서는 화기 사용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지식결여 등으로 인한 사고 위험성이 매우 크다</a:t>
            </a:r>
            <a:r>
              <a:rPr lang="en-US" altLang="ko-KR" sz="1500" spc="-50" dirty="0">
                <a:latin typeface="+mn-ea"/>
              </a:rPr>
              <a:t>.</a:t>
            </a:r>
            <a:endParaRPr lang="ko-KR" altLang="en-US" sz="1500" b="1" spc="-50" dirty="0">
              <a:latin typeface="+mn-e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88226" y="3280606"/>
            <a:ext cx="5007494" cy="14106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금속의 녹이 발생된 장소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세균류가 번식되어 있는 장소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식물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곡물을 저장하거나 발효 등을 위한 장소 등</a:t>
            </a:r>
            <a:r>
              <a:rPr lang="en-US" altLang="ko-KR" sz="1500" spc="-50" dirty="0">
                <a:latin typeface="+mn-ea"/>
              </a:rPr>
              <a:t> </a:t>
            </a:r>
            <a:r>
              <a:rPr lang="ko-KR" altLang="en-US" sz="1500" spc="-50" dirty="0">
                <a:latin typeface="+mn-ea"/>
              </a:rPr>
              <a:t>이들 장소에서는 산소를 빨아들일 위험이 있기 때문에</a:t>
            </a:r>
            <a:r>
              <a:rPr lang="en-US" altLang="ko-KR" sz="1500" spc="-50" dirty="0">
                <a:latin typeface="+mn-ea"/>
              </a:rPr>
              <a:t> </a:t>
            </a:r>
            <a:r>
              <a:rPr lang="ko-KR" altLang="en-US" sz="1500" spc="-50" dirty="0">
                <a:latin typeface="+mn-ea"/>
              </a:rPr>
              <a:t>어디에서나 산소결핍에 의한 사고가 일어날 염려가 있다</a:t>
            </a:r>
            <a:r>
              <a:rPr lang="en-US" altLang="ko-KR" sz="1500" spc="-50" dirty="0">
                <a:latin typeface="+mn-ea"/>
              </a:rPr>
              <a:t>.</a:t>
            </a:r>
            <a:endParaRPr lang="ko-KR" altLang="en-US" sz="1500" spc="-50" dirty="0">
              <a:latin typeface="+mn-e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68306" y="2868748"/>
            <a:ext cx="4565553" cy="3206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8000" indent="-288000">
              <a:lnSpc>
                <a:spcPts val="2500"/>
              </a:lnSpc>
              <a:spcAft>
                <a:spcPts val="600"/>
              </a:spcAft>
              <a:buFont typeface="Wingdings" pitchFamily="2" charset="2"/>
              <a:buChar char="v"/>
            </a:pPr>
            <a:r>
              <a:rPr lang="ko-KR" altLang="en-US" sz="2000" b="1" spc="-50" dirty="0">
                <a:solidFill>
                  <a:srgbClr val="CE435F"/>
                </a:solidFill>
                <a:latin typeface="+mn-ea"/>
              </a:rPr>
              <a:t>산소결핍의 위험성이 있는</a:t>
            </a:r>
            <a:r>
              <a:rPr lang="en-US" altLang="ko-KR" sz="2000" b="1" spc="-50" dirty="0">
                <a:solidFill>
                  <a:srgbClr val="CE435F"/>
                </a:solidFill>
                <a:latin typeface="+mn-ea"/>
              </a:rPr>
              <a:t> </a:t>
            </a:r>
            <a:r>
              <a:rPr lang="ko-KR" altLang="en-US" sz="2000" b="1" spc="-50" dirty="0">
                <a:solidFill>
                  <a:srgbClr val="CE435F"/>
                </a:solidFill>
                <a:latin typeface="+mn-ea"/>
              </a:rPr>
              <a:t>장소의 예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8226" y="5307142"/>
            <a:ext cx="5536304" cy="8463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인화성 액체의 증기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인화성 가스 또는 인화성 고체가 </a:t>
            </a:r>
            <a:r>
              <a:rPr lang="en-US" altLang="ko-KR" sz="1500" spc="-50" dirty="0" smtClean="0">
                <a:latin typeface="+mn-ea"/>
              </a:rPr>
              <a:t/>
            </a:r>
            <a:br>
              <a:rPr lang="en-US" altLang="ko-KR" sz="1500" spc="-50" dirty="0" smtClean="0">
                <a:latin typeface="+mn-ea"/>
              </a:rPr>
            </a:br>
            <a:r>
              <a:rPr lang="ko-KR" altLang="en-US" sz="1500" spc="-50" dirty="0" smtClean="0">
                <a:latin typeface="+mn-ea"/>
              </a:rPr>
              <a:t>존재하여 </a:t>
            </a:r>
            <a:r>
              <a:rPr lang="ko-KR" altLang="en-US" sz="1500" spc="-50" dirty="0">
                <a:latin typeface="+mn-ea"/>
              </a:rPr>
              <a:t>폭발이나 화재가 발생할 우려가 있는 장소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화재 </a:t>
            </a:r>
            <a:r>
              <a:rPr lang="en-US" altLang="ko-KR" sz="1500" spc="-50" dirty="0">
                <a:latin typeface="+mn-ea"/>
              </a:rPr>
              <a:t>· </a:t>
            </a:r>
            <a:r>
              <a:rPr lang="ko-KR" altLang="en-US" sz="1500" spc="-50" dirty="0">
                <a:latin typeface="+mn-ea"/>
              </a:rPr>
              <a:t>폭발 등 유해위험물질 보관 취급 장소 등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8306" y="4895284"/>
            <a:ext cx="5303684" cy="3206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8000" indent="-288000">
              <a:lnSpc>
                <a:spcPts val="2500"/>
              </a:lnSpc>
              <a:spcAft>
                <a:spcPts val="600"/>
              </a:spcAft>
              <a:buFont typeface="Wingdings" pitchFamily="2" charset="2"/>
              <a:buChar char="v"/>
            </a:pPr>
            <a:r>
              <a:rPr lang="ko-KR" altLang="en-US" sz="2000" b="1" spc="-50" dirty="0">
                <a:solidFill>
                  <a:srgbClr val="CE435F"/>
                </a:solidFill>
                <a:latin typeface="+mn-ea"/>
              </a:rPr>
              <a:t>화재 </a:t>
            </a:r>
            <a:r>
              <a:rPr lang="en-US" altLang="ko-KR" sz="2000" b="1" spc="-50" dirty="0">
                <a:solidFill>
                  <a:srgbClr val="CE435F"/>
                </a:solidFill>
                <a:latin typeface="+mn-ea"/>
              </a:rPr>
              <a:t>· </a:t>
            </a:r>
            <a:r>
              <a:rPr lang="ko-KR" altLang="en-US" sz="2000" b="1" spc="-50" dirty="0" smtClean="0">
                <a:solidFill>
                  <a:srgbClr val="CE435F"/>
                </a:solidFill>
                <a:latin typeface="+mn-ea"/>
              </a:rPr>
              <a:t>폭발의 </a:t>
            </a:r>
            <a:r>
              <a:rPr lang="ko-KR" altLang="en-US" sz="2000" b="1" spc="-50" dirty="0">
                <a:solidFill>
                  <a:srgbClr val="CE435F"/>
                </a:solidFill>
                <a:latin typeface="+mn-ea"/>
              </a:rPr>
              <a:t>위험성이 있는</a:t>
            </a:r>
            <a:r>
              <a:rPr lang="en-US" altLang="ko-KR" sz="2000" b="1" spc="-50" dirty="0">
                <a:solidFill>
                  <a:srgbClr val="CE435F"/>
                </a:solidFill>
                <a:latin typeface="+mn-ea"/>
              </a:rPr>
              <a:t> </a:t>
            </a:r>
            <a:r>
              <a:rPr lang="ko-KR" altLang="en-US" sz="2000" b="1" spc="-50" dirty="0">
                <a:solidFill>
                  <a:srgbClr val="CE435F"/>
                </a:solidFill>
                <a:latin typeface="+mn-ea"/>
              </a:rPr>
              <a:t>장소의 예</a:t>
            </a:r>
          </a:p>
        </p:txBody>
      </p:sp>
    </p:spTree>
    <p:extLst>
      <p:ext uri="{BB962C8B-B14F-4D97-AF65-F5344CB8AC3E}">
        <p14:creationId xmlns:p14="http://schemas.microsoft.com/office/powerpoint/2010/main" val="94924931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922320" y="180673"/>
            <a:ext cx="7221680" cy="6001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3300" b="1" spc="-1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유해위험장소에 출입제한</a:t>
            </a:r>
          </a:p>
        </p:txBody>
      </p:sp>
      <p:pic>
        <p:nvPicPr>
          <p:cNvPr id="3" name="Picture 2" descr="07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474308"/>
            <a:ext cx="7200800" cy="425151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17926" y="229266"/>
            <a:ext cx="1439845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300" b="1" spc="-150" dirty="0" smtClean="0">
                <a:latin typeface="+mn-ea"/>
              </a:rPr>
              <a:t>안전하고 건강한 </a:t>
            </a:r>
            <a:endParaRPr lang="ko-KR" altLang="en-US" sz="1300" b="1" spc="-150" dirty="0">
              <a:latin typeface="+mn-ea"/>
            </a:endParaRPr>
          </a:p>
          <a:p>
            <a:r>
              <a:rPr lang="ko-KR" altLang="en-US" sz="1300" b="1" spc="-150" dirty="0">
                <a:latin typeface="+mn-ea"/>
              </a:rPr>
              <a:t>직장생활을 위한 가이드</a:t>
            </a:r>
          </a:p>
        </p:txBody>
      </p:sp>
      <p:sp>
        <p:nvSpPr>
          <p:cNvPr id="7" name="Rectangle 6"/>
          <p:cNvSpPr/>
          <p:nvPr/>
        </p:nvSpPr>
        <p:spPr>
          <a:xfrm>
            <a:off x="197481" y="229266"/>
            <a:ext cx="37082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300" b="1" dirty="0" smtClean="0">
                <a:latin typeface="+mn-ea"/>
              </a:rPr>
              <a:t>2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272152" y="6131764"/>
            <a:ext cx="8528847" cy="466574"/>
            <a:chOff x="272152" y="6131764"/>
            <a:chExt cx="8528847" cy="466574"/>
          </a:xfrm>
        </p:grpSpPr>
        <p:sp>
          <p:nvSpPr>
            <p:cNvPr id="9" name="TextBox 8"/>
            <p:cNvSpPr txBox="1"/>
            <p:nvPr/>
          </p:nvSpPr>
          <p:spPr>
            <a:xfrm>
              <a:off x="272152" y="6305950"/>
              <a:ext cx="730272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288000"/>
              <a:r>
                <a:rPr lang="en-US" altLang="ko-KR" sz="1300" b="1" dirty="0" smtClean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47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	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안전보건 첫 걸음 신규 입사자를 위한 안전보건 가이드    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|    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공통</a:t>
              </a:r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71969" y="6131764"/>
              <a:ext cx="1129030" cy="3733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5889017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922320" y="180673"/>
            <a:ext cx="7221680" cy="6001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3300" b="1" spc="-1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사고 발생시 대처 사항</a:t>
            </a:r>
          </a:p>
        </p:txBody>
      </p:sp>
      <p:sp>
        <p:nvSpPr>
          <p:cNvPr id="6" name="Rectangle 5"/>
          <p:cNvSpPr/>
          <p:nvPr/>
        </p:nvSpPr>
        <p:spPr>
          <a:xfrm>
            <a:off x="417926" y="229266"/>
            <a:ext cx="1439845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300" b="1" spc="-150" dirty="0" smtClean="0">
                <a:latin typeface="+mn-ea"/>
              </a:rPr>
              <a:t>안전하고 건강한 </a:t>
            </a:r>
            <a:endParaRPr lang="ko-KR" altLang="en-US" sz="1300" b="1" spc="-150" dirty="0">
              <a:latin typeface="+mn-ea"/>
            </a:endParaRPr>
          </a:p>
          <a:p>
            <a:r>
              <a:rPr lang="ko-KR" altLang="en-US" sz="1300" b="1" spc="-150" dirty="0">
                <a:latin typeface="+mn-ea"/>
              </a:rPr>
              <a:t>직장생활을 위한 가이드</a:t>
            </a:r>
          </a:p>
        </p:txBody>
      </p:sp>
      <p:sp>
        <p:nvSpPr>
          <p:cNvPr id="7" name="Rectangle 6"/>
          <p:cNvSpPr/>
          <p:nvPr/>
        </p:nvSpPr>
        <p:spPr>
          <a:xfrm>
            <a:off x="197481" y="229266"/>
            <a:ext cx="37082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300" b="1" dirty="0" smtClean="0">
                <a:latin typeface="+mn-ea"/>
              </a:rPr>
              <a:t>2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272152" y="6131764"/>
            <a:ext cx="8528847" cy="466574"/>
            <a:chOff x="272152" y="6131764"/>
            <a:chExt cx="8528847" cy="466574"/>
          </a:xfrm>
        </p:grpSpPr>
        <p:sp>
          <p:nvSpPr>
            <p:cNvPr id="10" name="TextBox 9"/>
            <p:cNvSpPr txBox="1"/>
            <p:nvPr/>
          </p:nvSpPr>
          <p:spPr>
            <a:xfrm>
              <a:off x="272152" y="6305950"/>
              <a:ext cx="730272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288000"/>
              <a:r>
                <a:rPr lang="en-US" altLang="ko-KR" sz="1300" b="1" dirty="0" smtClean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48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	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안전보건 첫 걸음 신규 입사자를 위한 안전보건 가이드    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|    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공통</a:t>
              </a:r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71969" y="6131764"/>
              <a:ext cx="1129030" cy="373380"/>
            </a:xfrm>
            <a:prstGeom prst="rect">
              <a:avLst/>
            </a:prstGeom>
          </p:spPr>
        </p:pic>
      </p:grpSp>
      <p:sp>
        <p:nvSpPr>
          <p:cNvPr id="13" name="TextBox 12"/>
          <p:cNvSpPr txBox="1"/>
          <p:nvPr/>
        </p:nvSpPr>
        <p:spPr>
          <a:xfrm>
            <a:off x="688225" y="1547511"/>
            <a:ext cx="7794763" cy="226690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44000">
              <a:lnSpc>
                <a:spcPts val="2200"/>
              </a:lnSpc>
              <a:spcAft>
                <a:spcPts val="300"/>
              </a:spcAft>
            </a:pPr>
            <a:r>
              <a:rPr lang="ko-KR" altLang="en-US" sz="1500" b="1" spc="-50" dirty="0">
                <a:solidFill>
                  <a:srgbClr val="CE435F"/>
                </a:solidFill>
                <a:latin typeface="+mn-ea"/>
              </a:rPr>
              <a:t>사고가 만일 일어난 경우에는 여러분은 다음 사항을 지켜야 한다</a:t>
            </a:r>
            <a:r>
              <a:rPr lang="en-US" altLang="ko-KR" sz="1500" b="1" spc="-50" dirty="0">
                <a:solidFill>
                  <a:srgbClr val="CE435F"/>
                </a:solidFill>
                <a:latin typeface="+mn-ea"/>
              </a:rPr>
              <a:t>.</a:t>
            </a:r>
            <a:endParaRPr lang="ko-KR" altLang="en-US" sz="1500" b="1" spc="-50" dirty="0">
              <a:solidFill>
                <a:srgbClr val="CE435F"/>
              </a:solidFill>
              <a:latin typeface="+mn-ea"/>
            </a:endParaRP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당황하지 말고 심호흡을 한번 한다</a:t>
            </a:r>
            <a:r>
              <a:rPr lang="en-US" altLang="ko-KR" sz="1500" spc="-50" dirty="0">
                <a:latin typeface="+mn-ea"/>
              </a:rPr>
              <a:t>.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경솔한 행동을 하지 말고 마음을 단단히 먹는다</a:t>
            </a:r>
            <a:r>
              <a:rPr lang="en-US" altLang="ko-KR" sz="1500" spc="-50" dirty="0">
                <a:latin typeface="+mn-ea"/>
              </a:rPr>
              <a:t>.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어떠한 조치를 할 때는 그 조치로 일어날 수 있는 것을 예상한다</a:t>
            </a:r>
            <a:r>
              <a:rPr lang="en-US" altLang="ko-KR" sz="1500" spc="-50" dirty="0">
                <a:latin typeface="+mn-ea"/>
              </a:rPr>
              <a:t>.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다른 사람에게 연락을 신속하게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그러나 오해가 생기지 않도록 정확하게 한다</a:t>
            </a:r>
            <a:r>
              <a:rPr lang="en-US" altLang="ko-KR" sz="1500" spc="-50" dirty="0">
                <a:latin typeface="+mn-ea"/>
              </a:rPr>
              <a:t>.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될 수 있는 한 선배나 상사의 지시를 따라 행동한다</a:t>
            </a:r>
            <a:r>
              <a:rPr lang="en-US" altLang="ko-KR" sz="1500" spc="-50" dirty="0">
                <a:latin typeface="+mn-ea"/>
              </a:rPr>
              <a:t>.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보통 순서를 무작정 바꾸지 않고 행동한다</a:t>
            </a:r>
            <a:r>
              <a:rPr lang="en-US" altLang="ko-KR" sz="1500" spc="-50" dirty="0">
                <a:latin typeface="+mn-ea"/>
              </a:rPr>
              <a:t>.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부상을 입지 않은 사고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어느 정도 작은 부상이라도 결코 숨기지 않는다</a:t>
            </a:r>
            <a:r>
              <a:rPr lang="en-US" altLang="ko-KR" sz="1500" spc="-50" dirty="0">
                <a:latin typeface="+mn-e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3277356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185" y="2681461"/>
            <a:ext cx="3450814" cy="313710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922320" y="180673"/>
            <a:ext cx="7221680" cy="6001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3300" b="1" spc="-1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응급조치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50185" y="4973377"/>
            <a:ext cx="2256709" cy="6540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16000" indent="-216000">
              <a:lnSpc>
                <a:spcPts val="1700"/>
              </a:lnSpc>
            </a:pPr>
            <a:r>
              <a:rPr lang="ko-KR" altLang="en-US" sz="1100" spc="-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</a:t>
            </a:r>
            <a:r>
              <a:rPr lang="en-US" altLang="ko-KR" sz="1100" spc="-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※	</a:t>
            </a:r>
            <a:r>
              <a:rPr lang="ko-KR" altLang="en-US" sz="1100" spc="-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자세한 </a:t>
            </a:r>
            <a:r>
              <a:rPr lang="ko-KR" altLang="en-US" sz="1100" spc="-5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응급조치에 대한 궁금한 사항은 “안전보건공단 앱”을 설치하여 사용해보세요</a:t>
            </a:r>
            <a:r>
              <a:rPr lang="en-US" altLang="ko-KR" sz="1100" spc="-5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!</a:t>
            </a:r>
            <a:endParaRPr lang="ko-KR" altLang="en-US" sz="1100" spc="-5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17926" y="229266"/>
            <a:ext cx="1439845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300" b="1" spc="-150" dirty="0" smtClean="0">
                <a:latin typeface="+mn-ea"/>
              </a:rPr>
              <a:t>안전하고 건강한 </a:t>
            </a:r>
            <a:endParaRPr lang="ko-KR" altLang="en-US" sz="1300" b="1" spc="-150" dirty="0">
              <a:latin typeface="+mn-ea"/>
            </a:endParaRPr>
          </a:p>
          <a:p>
            <a:r>
              <a:rPr lang="ko-KR" altLang="en-US" sz="1300" b="1" spc="-150" dirty="0">
                <a:latin typeface="+mn-ea"/>
              </a:rPr>
              <a:t>직장생활을 위한 가이드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97481" y="229266"/>
            <a:ext cx="37082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300" b="1" dirty="0" smtClean="0">
                <a:latin typeface="+mn-ea"/>
              </a:rPr>
              <a:t>2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272152" y="6131764"/>
            <a:ext cx="8528847" cy="466574"/>
            <a:chOff x="272152" y="6131764"/>
            <a:chExt cx="8528847" cy="466574"/>
          </a:xfrm>
        </p:grpSpPr>
        <p:sp>
          <p:nvSpPr>
            <p:cNvPr id="15" name="TextBox 14"/>
            <p:cNvSpPr txBox="1"/>
            <p:nvPr/>
          </p:nvSpPr>
          <p:spPr>
            <a:xfrm>
              <a:off x="272152" y="6305950"/>
              <a:ext cx="730272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288000"/>
              <a:r>
                <a:rPr lang="en-US" altLang="ko-KR" sz="1300" b="1" dirty="0" smtClean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49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	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안전보건 첫 걸음 신규 입사자를 위한 안전보건 가이드    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|    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공통</a:t>
              </a:r>
            </a:p>
          </p:txBody>
        </p:sp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71969" y="6131764"/>
              <a:ext cx="1129030" cy="373380"/>
            </a:xfrm>
            <a:prstGeom prst="rect">
              <a:avLst/>
            </a:prstGeom>
          </p:spPr>
        </p:pic>
      </p:grpSp>
      <p:sp>
        <p:nvSpPr>
          <p:cNvPr id="17" name="TextBox 16"/>
          <p:cNvSpPr txBox="1"/>
          <p:nvPr/>
        </p:nvSpPr>
        <p:spPr>
          <a:xfrm>
            <a:off x="688225" y="1547511"/>
            <a:ext cx="7794763" cy="8177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2200"/>
              </a:lnSpc>
            </a:pPr>
            <a:r>
              <a:rPr lang="ko-KR" altLang="en-US" sz="1500" spc="-100" dirty="0">
                <a:latin typeface="+mn-ea"/>
              </a:rPr>
              <a:t>부상을 당하면 당황하는 사람이 많다</a:t>
            </a:r>
            <a:r>
              <a:rPr lang="en-US" altLang="ko-KR" sz="1500" spc="-100" dirty="0">
                <a:latin typeface="+mn-ea"/>
              </a:rPr>
              <a:t>. </a:t>
            </a:r>
            <a:r>
              <a:rPr lang="ko-KR" altLang="en-US" sz="1500" spc="-100" dirty="0">
                <a:latin typeface="+mn-ea"/>
              </a:rPr>
              <a:t>특히 피를 보면 냉정하게 판단할 수 없게 되고 구급조치의 순서를 잘못하면 구할</a:t>
            </a:r>
            <a:r>
              <a:rPr lang="en-US" altLang="ko-KR" sz="1500" spc="-100" dirty="0">
                <a:latin typeface="+mn-ea"/>
              </a:rPr>
              <a:t> </a:t>
            </a:r>
            <a:r>
              <a:rPr lang="ko-KR" altLang="en-US" sz="1500" spc="-100" dirty="0">
                <a:latin typeface="+mn-ea"/>
              </a:rPr>
              <a:t>수 있는 생명도 구할 수 없게 된다</a:t>
            </a:r>
            <a:r>
              <a:rPr lang="en-US" altLang="ko-KR" sz="1500" spc="-100" dirty="0">
                <a:latin typeface="+mn-ea"/>
              </a:rPr>
              <a:t>. </a:t>
            </a:r>
            <a:r>
              <a:rPr lang="ko-KR" altLang="en-US" sz="1500" spc="-100" dirty="0">
                <a:latin typeface="+mn-ea"/>
              </a:rPr>
              <a:t>구급조치도 작업순서와 마찬가지로 표준작업을 지키지 않으면 안된다</a:t>
            </a:r>
            <a:r>
              <a:rPr lang="en-US" altLang="ko-KR" sz="1500" spc="-100" dirty="0">
                <a:latin typeface="+mn-ea"/>
              </a:rPr>
              <a:t>. </a:t>
            </a:r>
            <a:r>
              <a:rPr lang="ko-KR" altLang="en-US" sz="1500" spc="-100" dirty="0">
                <a:latin typeface="+mn-ea"/>
              </a:rPr>
              <a:t>이를 위해서는 평소부터 올바른 순서를 몸에 익혀 놓아야 한다</a:t>
            </a:r>
            <a:r>
              <a:rPr lang="en-US" altLang="ko-KR" sz="1500" spc="-100" dirty="0">
                <a:latin typeface="+mn-ea"/>
              </a:rPr>
              <a:t>.</a:t>
            </a:r>
            <a:endParaRPr lang="ko-KR" altLang="en-US" sz="1500" b="1" spc="-100" dirty="0">
              <a:latin typeface="+mn-e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88226" y="3280606"/>
            <a:ext cx="4357500" cy="169277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직장의 설비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기타 상황을 잘 이해해 둘 것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구급용구가 있는 장소를 확실하게 기억해 둘 것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담당구역의 구급상자 등은 항상 잘 정리해 둘 것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부상자가 생긴 때 연락방법을 정확하게 알아 둘 것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인공호흡법 등 기본적이고 응급을 요하는 조치에 대해서는 잘 연습해 둘 것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8306" y="2868748"/>
            <a:ext cx="4565553" cy="2963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8000" indent="-288000">
              <a:lnSpc>
                <a:spcPts val="2500"/>
              </a:lnSpc>
              <a:spcAft>
                <a:spcPts val="600"/>
              </a:spcAft>
              <a:buFont typeface="Wingdings" pitchFamily="2" charset="2"/>
              <a:buChar char="v"/>
            </a:pPr>
            <a:r>
              <a:rPr lang="ko-KR" altLang="en-US" sz="2000" b="1" spc="-50" dirty="0">
                <a:solidFill>
                  <a:srgbClr val="CE435F"/>
                </a:solidFill>
                <a:latin typeface="+mn-ea"/>
              </a:rPr>
              <a:t>평소의 유의사항</a:t>
            </a:r>
          </a:p>
        </p:txBody>
      </p:sp>
    </p:spTree>
    <p:extLst>
      <p:ext uri="{BB962C8B-B14F-4D97-AF65-F5344CB8AC3E}">
        <p14:creationId xmlns:p14="http://schemas.microsoft.com/office/powerpoint/2010/main" val="330105444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60954" y="440640"/>
            <a:ext cx="634151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5800" b="1" dirty="0">
                <a:solidFill>
                  <a:schemeClr val="bg1"/>
                </a:solidFill>
                <a:latin typeface="+mn-ea"/>
              </a:rPr>
              <a:t>재해사례와 </a:t>
            </a:r>
          </a:p>
          <a:p>
            <a:r>
              <a:rPr lang="ko-KR" altLang="en-US" sz="5800" b="1" dirty="0">
                <a:solidFill>
                  <a:schemeClr val="bg1"/>
                </a:solidFill>
                <a:latin typeface="+mn-ea"/>
              </a:rPr>
              <a:t>예방대책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89388" y="2771355"/>
            <a:ext cx="6341510" cy="2387675"/>
          </a:xfrm>
          <a:prstGeom prst="rect">
            <a:avLst/>
          </a:prstGeom>
          <a:noFill/>
        </p:spPr>
        <p:txBody>
          <a:bodyPr wrap="square" numCol="1" spcCol="360000" rtlCol="0">
            <a:noAutofit/>
          </a:bodyPr>
          <a:lstStyle/>
          <a:p>
            <a:pPr marL="180000" indent="-180000">
              <a:lnSpc>
                <a:spcPts val="2500"/>
              </a:lnSpc>
              <a:spcAft>
                <a:spcPts val="1000"/>
              </a:spcAft>
              <a:buFont typeface="Arial"/>
              <a:buChar char="•"/>
            </a:pPr>
            <a:r>
              <a:rPr lang="ko-KR" altLang="en-US" sz="2000" b="1" dirty="0" smtClean="0">
                <a:solidFill>
                  <a:schemeClr val="bg1"/>
                </a:solidFill>
                <a:latin typeface="+mn-ea"/>
              </a:rPr>
              <a:t>가스용접기로 </a:t>
            </a:r>
            <a:r>
              <a:rPr lang="ko-KR" altLang="en-US" sz="2000" b="1" dirty="0">
                <a:solidFill>
                  <a:schemeClr val="bg1"/>
                </a:solidFill>
                <a:latin typeface="+mn-ea"/>
              </a:rPr>
              <a:t>폐드럼통 절단 작업 중 폭발</a:t>
            </a:r>
          </a:p>
          <a:p>
            <a:pPr marL="180000" indent="-180000">
              <a:lnSpc>
                <a:spcPts val="2500"/>
              </a:lnSpc>
              <a:spcAft>
                <a:spcPts val="1000"/>
              </a:spcAft>
              <a:buFont typeface="Arial"/>
              <a:buChar char="•"/>
            </a:pPr>
            <a:r>
              <a:rPr lang="ko-KR" altLang="en-US" sz="2000" b="1" dirty="0" smtClean="0">
                <a:solidFill>
                  <a:schemeClr val="bg1"/>
                </a:solidFill>
                <a:latin typeface="+mn-ea"/>
              </a:rPr>
              <a:t>탁상용 </a:t>
            </a:r>
            <a:r>
              <a:rPr lang="ko-KR" altLang="en-US" sz="2000" b="1" dirty="0">
                <a:solidFill>
                  <a:schemeClr val="bg1"/>
                </a:solidFill>
                <a:latin typeface="+mn-ea"/>
              </a:rPr>
              <a:t>연삭기로 작업 중 깨진 연삭숫돌에 맞음</a:t>
            </a:r>
          </a:p>
          <a:p>
            <a:pPr marL="180000" indent="-180000">
              <a:lnSpc>
                <a:spcPts val="2500"/>
              </a:lnSpc>
              <a:spcAft>
                <a:spcPts val="1000"/>
              </a:spcAft>
              <a:buFont typeface="Arial"/>
              <a:buChar char="•"/>
            </a:pPr>
            <a:r>
              <a:rPr lang="ko-KR" altLang="en-US" sz="2000" b="1" dirty="0" smtClean="0">
                <a:solidFill>
                  <a:schemeClr val="bg1"/>
                </a:solidFill>
                <a:latin typeface="+mn-ea"/>
              </a:rPr>
              <a:t>이동식 </a:t>
            </a:r>
            <a:r>
              <a:rPr lang="ko-KR" altLang="en-US" sz="2000" b="1" dirty="0">
                <a:solidFill>
                  <a:schemeClr val="bg1"/>
                </a:solidFill>
                <a:latin typeface="+mn-ea"/>
              </a:rPr>
              <a:t>사다리로 올라가던 중 떨어짐</a:t>
            </a:r>
          </a:p>
          <a:p>
            <a:pPr marL="180000" indent="-180000">
              <a:lnSpc>
                <a:spcPts val="2500"/>
              </a:lnSpc>
              <a:spcAft>
                <a:spcPts val="1000"/>
              </a:spcAft>
              <a:buFont typeface="Arial"/>
              <a:buChar char="•"/>
            </a:pPr>
            <a:r>
              <a:rPr lang="ko-KR" altLang="en-US" sz="2000" b="1" dirty="0" smtClean="0">
                <a:solidFill>
                  <a:schemeClr val="bg1"/>
                </a:solidFill>
                <a:latin typeface="+mn-ea"/>
              </a:rPr>
              <a:t>이동형 </a:t>
            </a:r>
            <a:r>
              <a:rPr lang="ko-KR" altLang="en-US" sz="2000" b="1" dirty="0">
                <a:solidFill>
                  <a:schemeClr val="bg1"/>
                </a:solidFill>
                <a:latin typeface="+mn-ea"/>
              </a:rPr>
              <a:t>전등의 노출전선 충전부 접촉으로 감전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272152" y="6131764"/>
            <a:ext cx="8528847" cy="466574"/>
            <a:chOff x="272152" y="6131764"/>
            <a:chExt cx="8528847" cy="466574"/>
          </a:xfrm>
        </p:grpSpPr>
        <p:sp>
          <p:nvSpPr>
            <p:cNvPr id="7" name="TextBox 6"/>
            <p:cNvSpPr txBox="1"/>
            <p:nvPr/>
          </p:nvSpPr>
          <p:spPr>
            <a:xfrm>
              <a:off x="272152" y="6305950"/>
              <a:ext cx="730272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288000"/>
              <a:r>
                <a:rPr lang="en-US" altLang="ko-KR" sz="1300" b="1" dirty="0" smtClean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50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	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안전보건 첫 걸음 신규 입사자를 위한 안전보건 가이드    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|    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공통</a:t>
              </a:r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71969" y="6131764"/>
              <a:ext cx="1129030" cy="3733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6129225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3"/>
          <p:cNvSpPr/>
          <p:nvPr/>
        </p:nvSpPr>
        <p:spPr>
          <a:xfrm>
            <a:off x="262029" y="229266"/>
            <a:ext cx="37082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300" b="1" dirty="0" smtClean="0">
                <a:latin typeface="+mn-ea"/>
              </a:rPr>
              <a:t>3</a:t>
            </a:r>
          </a:p>
        </p:txBody>
      </p:sp>
      <p:sp>
        <p:nvSpPr>
          <p:cNvPr id="21" name="Rectangle 2"/>
          <p:cNvSpPr/>
          <p:nvPr/>
        </p:nvSpPr>
        <p:spPr>
          <a:xfrm>
            <a:off x="447304" y="229266"/>
            <a:ext cx="1339291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300" b="1" spc="-100" dirty="0">
                <a:latin typeface="+mn-ea"/>
              </a:rPr>
              <a:t>재해사례와 </a:t>
            </a:r>
          </a:p>
          <a:p>
            <a:r>
              <a:rPr lang="ko-KR" altLang="en-US" sz="1300" b="1" spc="-100" dirty="0">
                <a:latin typeface="+mn-ea"/>
              </a:rPr>
              <a:t>예방대책</a:t>
            </a:r>
          </a:p>
        </p:txBody>
      </p:sp>
      <p:sp>
        <p:nvSpPr>
          <p:cNvPr id="33" name="Rectangle 32"/>
          <p:cNvSpPr/>
          <p:nvPr/>
        </p:nvSpPr>
        <p:spPr>
          <a:xfrm>
            <a:off x="0" y="987352"/>
            <a:ext cx="9144000" cy="632760"/>
          </a:xfrm>
          <a:prstGeom prst="rect">
            <a:avLst/>
          </a:prstGeom>
          <a:gradFill>
            <a:gsLst>
              <a:gs pos="0">
                <a:srgbClr val="CDCDCD"/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09424" y="1048199"/>
            <a:ext cx="1218630" cy="2564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2000"/>
              </a:lnSpc>
              <a:spcAft>
                <a:spcPts val="800"/>
              </a:spcAft>
            </a:pPr>
            <a:r>
              <a:rPr lang="ko-KR" altLang="en-US" sz="12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주요 재해 내용</a:t>
            </a:r>
            <a:endParaRPr lang="ko-KR" altLang="en-US" sz="1200" b="1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45989" y="1029304"/>
            <a:ext cx="384368" cy="2258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lnSpc>
                <a:spcPts val="2000"/>
              </a:lnSpc>
              <a:spcAft>
                <a:spcPts val="800"/>
              </a:spcAft>
              <a:buSzPct val="70000"/>
              <a:buFont typeface="맑은 고딕" pitchFamily="50" charset="-127"/>
              <a:buChar char="▶"/>
            </a:pPr>
            <a:r>
              <a:rPr lang="en-US" altLang="ko-KR" sz="12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  </a:t>
            </a:r>
            <a:endParaRPr lang="ko-KR" altLang="en-US" sz="1200" b="1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012460" y="1056939"/>
            <a:ext cx="6788539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ko-KR" altLang="en-US" sz="1100" spc="-50" dirty="0">
                <a:latin typeface="+mn-ea"/>
              </a:rPr>
              <a:t>철재 폐드럼통</a:t>
            </a:r>
            <a:r>
              <a:rPr lang="en-US" altLang="ko-KR" sz="1100" spc="-50" dirty="0">
                <a:latin typeface="+mn-ea"/>
              </a:rPr>
              <a:t>(180L)</a:t>
            </a:r>
            <a:r>
              <a:rPr lang="ko-KR" altLang="en-US" sz="1100" spc="-50" dirty="0">
                <a:latin typeface="+mn-ea"/>
              </a:rPr>
              <a:t>을 절단해서 기계부속품 보관 용기로 사용하기 위해 산소절단기</a:t>
            </a:r>
            <a:r>
              <a:rPr lang="en-US" altLang="ko-KR" sz="1100" spc="-50" dirty="0">
                <a:latin typeface="+mn-ea"/>
              </a:rPr>
              <a:t>(</a:t>
            </a:r>
            <a:r>
              <a:rPr lang="ko-KR" altLang="en-US" sz="1100" spc="-50" dirty="0">
                <a:latin typeface="+mn-ea"/>
              </a:rPr>
              <a:t>산소</a:t>
            </a:r>
            <a:r>
              <a:rPr lang="en-US" altLang="ko-KR" sz="1100" spc="-50" dirty="0">
                <a:latin typeface="+mn-ea"/>
              </a:rPr>
              <a:t>+LPG)</a:t>
            </a:r>
            <a:r>
              <a:rPr lang="ko-KR" altLang="en-US" sz="1100" spc="-50" dirty="0">
                <a:latin typeface="+mn-ea"/>
              </a:rPr>
              <a:t>를 이용 하여 폐드럼통을 가열하던 중 내부에 있던 인화성 증기가 점화원에 의해 폭발하면서 드럼통 상부 덮개에 안면부를 맞음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922320" y="203756"/>
            <a:ext cx="7221680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3000" b="1" spc="-3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가스용접기로 폐드럼통 절단 작업 중 폭발</a:t>
            </a:r>
          </a:p>
        </p:txBody>
      </p:sp>
      <p:pic>
        <p:nvPicPr>
          <p:cNvPr id="14" name="Picture 13" descr="sb_0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608" y="2191060"/>
            <a:ext cx="625475" cy="882650"/>
          </a:xfrm>
          <a:prstGeom prst="rect">
            <a:avLst/>
          </a:prstGeom>
        </p:spPr>
      </p:pic>
      <p:grpSp>
        <p:nvGrpSpPr>
          <p:cNvPr id="19" name="Group 18"/>
          <p:cNvGrpSpPr/>
          <p:nvPr/>
        </p:nvGrpSpPr>
        <p:grpSpPr>
          <a:xfrm>
            <a:off x="272152" y="6131764"/>
            <a:ext cx="8528847" cy="466574"/>
            <a:chOff x="272152" y="6131764"/>
            <a:chExt cx="8528847" cy="466574"/>
          </a:xfrm>
        </p:grpSpPr>
        <p:sp>
          <p:nvSpPr>
            <p:cNvPr id="20" name="TextBox 19"/>
            <p:cNvSpPr txBox="1"/>
            <p:nvPr/>
          </p:nvSpPr>
          <p:spPr>
            <a:xfrm>
              <a:off x="272152" y="6305950"/>
              <a:ext cx="730272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288000"/>
              <a:r>
                <a:rPr lang="en-US" altLang="ko-KR" sz="1300" b="1" dirty="0" smtClean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51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	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안전보건 첫 걸음 신규 입사자를 위한 안전보건 가이드    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|    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공통</a:t>
              </a:r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71969" y="6131764"/>
              <a:ext cx="1129030" cy="373380"/>
            </a:xfrm>
            <a:prstGeom prst="rect">
              <a:avLst/>
            </a:prstGeom>
          </p:spPr>
        </p:pic>
      </p:grpSp>
      <p:sp>
        <p:nvSpPr>
          <p:cNvPr id="23" name="TextBox 22"/>
          <p:cNvSpPr txBox="1"/>
          <p:nvPr/>
        </p:nvSpPr>
        <p:spPr>
          <a:xfrm>
            <a:off x="5478571" y="2162232"/>
            <a:ext cx="2850181" cy="37702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44000">
              <a:lnSpc>
                <a:spcPts val="2200"/>
              </a:lnSpc>
              <a:spcAft>
                <a:spcPts val="600"/>
              </a:spcAft>
            </a:pPr>
            <a:r>
              <a:rPr lang="ko-KR" altLang="en-US" sz="1500" spc="-100" dirty="0">
                <a:solidFill>
                  <a:srgbClr val="803C87"/>
                </a:solidFill>
                <a:latin typeface="+mn-ea"/>
              </a:rPr>
              <a:t>인화성 증기에 의한 폭발위험 분위기 형성</a:t>
            </a:r>
          </a:p>
          <a:p>
            <a:pPr marL="144000" indent="-144000">
              <a:lnSpc>
                <a:spcPts val="2200"/>
              </a:lnSpc>
              <a:spcAft>
                <a:spcPts val="1200"/>
              </a:spcAft>
              <a:buFont typeface="Arial"/>
              <a:buChar char="•"/>
            </a:pPr>
            <a:r>
              <a:rPr lang="ko-KR" altLang="en-US" sz="1500" spc="-100" dirty="0">
                <a:latin typeface="+mn-ea"/>
              </a:rPr>
              <a:t>철재 폐드럼통을 사고 발생 </a:t>
            </a:r>
            <a:r>
              <a:rPr lang="en-US" altLang="ko-KR" sz="1500" spc="-100" dirty="0">
                <a:latin typeface="+mn-ea"/>
              </a:rPr>
              <a:t>1</a:t>
            </a:r>
            <a:r>
              <a:rPr lang="ko-KR" altLang="en-US" sz="1500" spc="-100" dirty="0">
                <a:latin typeface="+mn-ea"/>
              </a:rPr>
              <a:t>개월 전 별도의 장소에서 수거해 고철보관 용기 등으로 사용하기 위하여 지정폐기물 창고에 보관</a:t>
            </a:r>
          </a:p>
          <a:p>
            <a:pPr marL="144000" indent="-144000">
              <a:lnSpc>
                <a:spcPts val="2200"/>
              </a:lnSpc>
              <a:spcAft>
                <a:spcPts val="1200"/>
              </a:spcAft>
              <a:buFont typeface="Arial"/>
              <a:buChar char="•"/>
            </a:pPr>
            <a:r>
              <a:rPr lang="ko-KR" altLang="en-US" sz="1500" spc="-100" dirty="0">
                <a:latin typeface="+mn-ea"/>
              </a:rPr>
              <a:t>주입구 및 통기구가 모두 닫힌 밀폐상태로 보관되어 인화성액체의 증기가 공기와 섞여 폭발위험분위기가 형성</a:t>
            </a:r>
            <a:endParaRPr lang="en-US" altLang="ko-KR" sz="1500" spc="-100" dirty="0">
              <a:latin typeface="+mn-ea"/>
            </a:endParaRPr>
          </a:p>
          <a:p>
            <a:pPr marL="144000" lvl="0" indent="-144000">
              <a:lnSpc>
                <a:spcPts val="2200"/>
              </a:lnSpc>
              <a:spcAft>
                <a:spcPts val="1200"/>
              </a:spcAft>
              <a:buFont typeface="Arial"/>
              <a:buChar char="•"/>
            </a:pPr>
            <a:r>
              <a:rPr lang="ko-KR" altLang="en-US" sz="1500" spc="-100" dirty="0">
                <a:solidFill>
                  <a:prstClr val="black"/>
                </a:solidFill>
                <a:latin typeface="맑은 고딕"/>
              </a:rPr>
              <a:t>점화원 작용 </a:t>
            </a:r>
            <a:r>
              <a:rPr lang="en-US" altLang="ko-KR" sz="1500" spc="-100" dirty="0">
                <a:solidFill>
                  <a:prstClr val="black"/>
                </a:solidFill>
                <a:latin typeface="맑은 고딕"/>
              </a:rPr>
              <a:t>: </a:t>
            </a:r>
            <a:r>
              <a:rPr lang="ko-KR" altLang="en-US" sz="1500" spc="-100" dirty="0">
                <a:solidFill>
                  <a:prstClr val="black"/>
                </a:solidFill>
                <a:latin typeface="맑은 고딕"/>
              </a:rPr>
              <a:t>산소절단기의 불꽃</a:t>
            </a:r>
            <a:r>
              <a:rPr lang="en-US" altLang="ko-KR" sz="1500" spc="-100" dirty="0">
                <a:solidFill>
                  <a:prstClr val="black"/>
                </a:solidFill>
                <a:latin typeface="맑은 고딕"/>
              </a:rPr>
              <a:t/>
            </a:r>
            <a:br>
              <a:rPr lang="en-US" altLang="ko-KR" sz="1500" spc="-100" dirty="0">
                <a:solidFill>
                  <a:prstClr val="black"/>
                </a:solidFill>
                <a:latin typeface="맑은 고딕"/>
              </a:rPr>
            </a:br>
            <a:r>
              <a:rPr lang="en-US" altLang="ko-KR" sz="1100" spc="-100" dirty="0">
                <a:solidFill>
                  <a:prstClr val="black"/>
                </a:solidFill>
                <a:latin typeface="맑은 고딕"/>
              </a:rPr>
              <a:t>(</a:t>
            </a:r>
            <a:r>
              <a:rPr lang="ko-KR" altLang="en-US" sz="1100" spc="-100" dirty="0" smtClean="0">
                <a:solidFill>
                  <a:prstClr val="black"/>
                </a:solidFill>
                <a:latin typeface="맑은 고딕"/>
              </a:rPr>
              <a:t>산소</a:t>
            </a:r>
            <a:r>
              <a:rPr lang="en-US" altLang="ko-KR" sz="1100" spc="-100" dirty="0" smtClean="0">
                <a:solidFill>
                  <a:prstClr val="black"/>
                </a:solidFill>
                <a:latin typeface="맑은 고딕"/>
              </a:rPr>
              <a:t>+</a:t>
            </a:r>
            <a:r>
              <a:rPr lang="ko-KR" altLang="en-US" sz="1100" spc="-100" dirty="0" smtClean="0">
                <a:solidFill>
                  <a:prstClr val="black"/>
                </a:solidFill>
                <a:latin typeface="맑은 고딕"/>
              </a:rPr>
              <a:t>프로판가스</a:t>
            </a:r>
            <a:r>
              <a:rPr lang="en-US" altLang="ko-KR" sz="1100" spc="-100" dirty="0">
                <a:solidFill>
                  <a:prstClr val="black"/>
                </a:solidFill>
                <a:latin typeface="맑은 고딕"/>
              </a:rPr>
              <a:t>, </a:t>
            </a:r>
            <a:r>
              <a:rPr lang="ko-KR" altLang="en-US" sz="1100" spc="-100" dirty="0">
                <a:solidFill>
                  <a:prstClr val="black"/>
                </a:solidFill>
                <a:latin typeface="맑은 고딕"/>
              </a:rPr>
              <a:t>불꽃온도 </a:t>
            </a:r>
            <a:r>
              <a:rPr lang="en-US" altLang="ko-KR" sz="1100" spc="-100" dirty="0">
                <a:solidFill>
                  <a:prstClr val="black"/>
                </a:solidFill>
                <a:latin typeface="맑은 고딕"/>
              </a:rPr>
              <a:t>: </a:t>
            </a:r>
            <a:r>
              <a:rPr lang="ko-KR" altLang="en-US" sz="1100" spc="-100" dirty="0">
                <a:solidFill>
                  <a:prstClr val="black"/>
                </a:solidFill>
                <a:latin typeface="맑은 고딕"/>
              </a:rPr>
              <a:t>약 </a:t>
            </a:r>
            <a:r>
              <a:rPr lang="en-US" altLang="ko-KR" sz="1100" spc="-100" dirty="0">
                <a:solidFill>
                  <a:prstClr val="black"/>
                </a:solidFill>
                <a:latin typeface="맑은 고딕"/>
              </a:rPr>
              <a:t>2,800℃</a:t>
            </a:r>
            <a:r>
              <a:rPr lang="en-US" altLang="ko-KR" sz="1100" spc="-100" dirty="0" smtClean="0">
                <a:solidFill>
                  <a:prstClr val="black"/>
                </a:solidFill>
                <a:latin typeface="맑은 고딕"/>
              </a:rPr>
              <a:t>)</a:t>
            </a:r>
            <a:endParaRPr lang="ko-KR" altLang="en-US" sz="1100" spc="-100" dirty="0">
              <a:solidFill>
                <a:prstClr val="black"/>
              </a:solidFill>
              <a:latin typeface="맑은 고딕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47304" y="2191060"/>
            <a:ext cx="3997696" cy="332715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607320" y="5231272"/>
            <a:ext cx="3587643" cy="1885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44000" lvl="0">
              <a:lnSpc>
                <a:spcPts val="1500"/>
              </a:lnSpc>
            </a:pPr>
            <a:r>
              <a:rPr lang="en-US" altLang="ko-KR" sz="1100" spc="-1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/>
              </a:rPr>
              <a:t>※ </a:t>
            </a:r>
            <a:r>
              <a:rPr lang="ko-KR" altLang="en-US" sz="1100" spc="-1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/>
              </a:rPr>
              <a:t>용기 내부 물질 </a:t>
            </a:r>
            <a:r>
              <a:rPr lang="en-US" altLang="ko-KR" sz="1100" spc="-1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/>
              </a:rPr>
              <a:t>: Black Varnish, </a:t>
            </a:r>
            <a:r>
              <a:rPr lang="ko-KR" altLang="en-US" sz="1100" spc="-1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/>
              </a:rPr>
              <a:t>제</a:t>
            </a:r>
            <a:r>
              <a:rPr lang="en-US" altLang="ko-KR" sz="1100" spc="-1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/>
              </a:rPr>
              <a:t>2</a:t>
            </a:r>
            <a:r>
              <a:rPr lang="ko-KR" altLang="en-US" sz="1100" spc="-1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/>
              </a:rPr>
              <a:t>석유류 인화성 </a:t>
            </a:r>
            <a:r>
              <a:rPr lang="ko-KR" altLang="en-US" sz="1100" spc="-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/>
              </a:rPr>
              <a:t>물질</a:t>
            </a:r>
            <a:endParaRPr lang="en-US" altLang="ko-KR" sz="1100" spc="-100" dirty="0">
              <a:solidFill>
                <a:schemeClr val="tx1">
                  <a:lumMod val="50000"/>
                  <a:lumOff val="50000"/>
                </a:schemeClr>
              </a:solidFill>
              <a:latin typeface="맑은 고딕"/>
            </a:endParaRPr>
          </a:p>
        </p:txBody>
      </p:sp>
      <p:pic>
        <p:nvPicPr>
          <p:cNvPr id="26" name="Picture 25" descr="073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348" y="2240384"/>
            <a:ext cx="4257960" cy="3210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01427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447304" y="2191060"/>
            <a:ext cx="3997696" cy="332715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3"/>
          <p:cNvSpPr/>
          <p:nvPr/>
        </p:nvSpPr>
        <p:spPr>
          <a:xfrm>
            <a:off x="262029" y="229266"/>
            <a:ext cx="37082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300" b="1" dirty="0" smtClean="0">
                <a:latin typeface="+mn-ea"/>
              </a:rPr>
              <a:t>3</a:t>
            </a:r>
          </a:p>
        </p:txBody>
      </p:sp>
      <p:sp>
        <p:nvSpPr>
          <p:cNvPr id="21" name="Rectangle 2"/>
          <p:cNvSpPr/>
          <p:nvPr/>
        </p:nvSpPr>
        <p:spPr>
          <a:xfrm>
            <a:off x="447304" y="229266"/>
            <a:ext cx="1339291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300" b="1" spc="-100" dirty="0">
                <a:latin typeface="+mn-ea"/>
              </a:rPr>
              <a:t>재해사례와 </a:t>
            </a:r>
          </a:p>
          <a:p>
            <a:r>
              <a:rPr lang="ko-KR" altLang="en-US" sz="1300" b="1" spc="-100" dirty="0">
                <a:latin typeface="+mn-ea"/>
              </a:rPr>
              <a:t>예방대책</a:t>
            </a:r>
          </a:p>
        </p:txBody>
      </p:sp>
      <p:sp>
        <p:nvSpPr>
          <p:cNvPr id="33" name="Rectangle 32"/>
          <p:cNvSpPr/>
          <p:nvPr/>
        </p:nvSpPr>
        <p:spPr>
          <a:xfrm>
            <a:off x="0" y="987352"/>
            <a:ext cx="9144000" cy="632760"/>
          </a:xfrm>
          <a:prstGeom prst="rect">
            <a:avLst/>
          </a:prstGeom>
          <a:gradFill>
            <a:gsLst>
              <a:gs pos="0">
                <a:srgbClr val="CDCDCD"/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09424" y="1048199"/>
            <a:ext cx="1218630" cy="2564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2000"/>
              </a:lnSpc>
              <a:spcAft>
                <a:spcPts val="800"/>
              </a:spcAft>
            </a:pPr>
            <a:r>
              <a:rPr lang="ko-KR" altLang="en-US" sz="12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주요 재해 내용</a:t>
            </a:r>
            <a:endParaRPr lang="ko-KR" altLang="en-US" sz="1200" b="1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45989" y="1029304"/>
            <a:ext cx="384368" cy="2258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lnSpc>
                <a:spcPts val="2000"/>
              </a:lnSpc>
              <a:spcAft>
                <a:spcPts val="800"/>
              </a:spcAft>
              <a:buSzPct val="70000"/>
              <a:buFont typeface="맑은 고딕" pitchFamily="50" charset="-127"/>
              <a:buChar char="▶"/>
            </a:pPr>
            <a:r>
              <a:rPr lang="en-US" altLang="ko-KR" sz="12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  </a:t>
            </a:r>
            <a:endParaRPr lang="ko-KR" altLang="en-US" sz="1200" b="1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pic>
        <p:nvPicPr>
          <p:cNvPr id="15" name="Picture 14" descr="sb_1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608" y="2191060"/>
            <a:ext cx="625475" cy="8826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478571" y="2162232"/>
            <a:ext cx="2872215" cy="33342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44000">
              <a:lnSpc>
                <a:spcPts val="2200"/>
              </a:lnSpc>
              <a:spcAft>
                <a:spcPts val="600"/>
              </a:spcAft>
            </a:pPr>
            <a:r>
              <a:rPr lang="ko-KR" altLang="en-US" sz="1500" spc="-100" dirty="0">
                <a:solidFill>
                  <a:srgbClr val="16A69C"/>
                </a:solidFill>
                <a:latin typeface="+mn-ea"/>
              </a:rPr>
              <a:t>드럼통 위험물 확인 및 완전 제거 후 작업 실시</a:t>
            </a:r>
          </a:p>
          <a:p>
            <a:pPr marL="144000" indent="-144000">
              <a:lnSpc>
                <a:spcPts val="2200"/>
              </a:lnSpc>
              <a:spcAft>
                <a:spcPts val="1200"/>
              </a:spcAft>
              <a:buFont typeface="Arial"/>
              <a:buChar char="•"/>
            </a:pPr>
            <a:r>
              <a:rPr lang="ko-KR" altLang="en-US" sz="1500" spc="-100" dirty="0">
                <a:latin typeface="+mn-ea"/>
              </a:rPr>
              <a:t>폐드럼통 화학물질에 대한 </a:t>
            </a:r>
            <a:r>
              <a:rPr lang="ko-KR" altLang="en-US" sz="1500" spc="-100" dirty="0" smtClean="0">
                <a:latin typeface="+mn-ea"/>
              </a:rPr>
              <a:t>유해</a:t>
            </a:r>
            <a:r>
              <a:rPr lang="ko-KR" altLang="en-US" sz="1500" spc="-100" dirty="0">
                <a:latin typeface="+mn-ea"/>
              </a:rPr>
              <a:t> </a:t>
            </a:r>
            <a:r>
              <a:rPr lang="en-US" altLang="ko-KR" sz="1500" spc="-100" dirty="0">
                <a:latin typeface="+mn-ea"/>
              </a:rPr>
              <a:t>· </a:t>
            </a:r>
            <a:r>
              <a:rPr lang="ko-KR" altLang="en-US" sz="1500" spc="-100" dirty="0" smtClean="0">
                <a:latin typeface="+mn-ea"/>
              </a:rPr>
              <a:t>위험성 </a:t>
            </a:r>
            <a:r>
              <a:rPr lang="ko-KR" altLang="en-US" sz="1500" spc="-100" dirty="0">
                <a:latin typeface="+mn-ea"/>
              </a:rPr>
              <a:t>철저 확인 및 위험성 평가 후 작업</a:t>
            </a:r>
          </a:p>
          <a:p>
            <a:pPr marL="144000" indent="-144000">
              <a:lnSpc>
                <a:spcPts val="2200"/>
              </a:lnSpc>
              <a:spcAft>
                <a:spcPts val="1200"/>
              </a:spcAft>
              <a:buFont typeface="Arial"/>
              <a:buChar char="•"/>
            </a:pPr>
            <a:r>
              <a:rPr lang="ko-KR" altLang="en-US" sz="1500" spc="-100" dirty="0">
                <a:latin typeface="+mn-ea"/>
              </a:rPr>
              <a:t>위험물</a:t>
            </a:r>
            <a:r>
              <a:rPr lang="en-US" altLang="ko-KR" sz="1500" spc="-100" dirty="0">
                <a:latin typeface="+mn-ea"/>
              </a:rPr>
              <a:t>, </a:t>
            </a:r>
            <a:r>
              <a:rPr lang="ko-KR" altLang="en-US" sz="1500" spc="-100" dirty="0">
                <a:latin typeface="+mn-ea"/>
              </a:rPr>
              <a:t>인화성 유류 등이 있는 탱크</a:t>
            </a:r>
            <a:r>
              <a:rPr lang="en-US" altLang="ko-KR" sz="1500" spc="-100" dirty="0">
                <a:latin typeface="+mn-ea"/>
              </a:rPr>
              <a:t>, </a:t>
            </a:r>
            <a:r>
              <a:rPr lang="ko-KR" altLang="en-US" sz="1500" spc="-100" dirty="0">
                <a:latin typeface="+mn-ea"/>
              </a:rPr>
              <a:t>드럼 등의 용기 내부에는 잔재 물질</a:t>
            </a:r>
            <a:r>
              <a:rPr lang="en-US" altLang="ko-KR" sz="1500" spc="-100" dirty="0">
                <a:latin typeface="+mn-ea"/>
              </a:rPr>
              <a:t>, </a:t>
            </a:r>
            <a:r>
              <a:rPr lang="ko-KR" altLang="en-US" sz="1500" spc="-100" dirty="0">
                <a:latin typeface="+mn-ea"/>
              </a:rPr>
              <a:t>인화성 증기 등 </a:t>
            </a:r>
            <a:r>
              <a:rPr lang="ko-KR" altLang="en-US" sz="1500" spc="-100" dirty="0" smtClean="0">
                <a:latin typeface="+mn-ea"/>
              </a:rPr>
              <a:t>화재</a:t>
            </a:r>
            <a:r>
              <a:rPr lang="ko-KR" altLang="en-US" sz="1500" spc="-100" dirty="0">
                <a:latin typeface="+mn-ea"/>
              </a:rPr>
              <a:t> </a:t>
            </a:r>
            <a:r>
              <a:rPr lang="en-US" altLang="ko-KR" sz="1500" spc="-100" dirty="0">
                <a:latin typeface="+mn-ea"/>
              </a:rPr>
              <a:t>· </a:t>
            </a:r>
            <a:r>
              <a:rPr lang="ko-KR" altLang="en-US" sz="1500" spc="-100" dirty="0" smtClean="0">
                <a:latin typeface="+mn-ea"/>
              </a:rPr>
              <a:t>폭발 </a:t>
            </a:r>
            <a:r>
              <a:rPr lang="ko-KR" altLang="en-US" sz="1500" spc="-100" dirty="0">
                <a:latin typeface="+mn-ea"/>
              </a:rPr>
              <a:t>위험요소가 없도록 가스제거와 세척작업</a:t>
            </a:r>
            <a:r>
              <a:rPr lang="en-US" altLang="ko-KR" sz="1500" spc="-100" dirty="0">
                <a:latin typeface="+mn-ea"/>
              </a:rPr>
              <a:t>, </a:t>
            </a:r>
            <a:r>
              <a:rPr lang="ko-KR" altLang="en-US" sz="1500" spc="-100" dirty="0">
                <a:latin typeface="+mn-ea"/>
              </a:rPr>
              <a:t>불활성화 등의 안전조치 후 작업 실시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7320" y="5231272"/>
            <a:ext cx="3587643" cy="1885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44000" lvl="0">
              <a:lnSpc>
                <a:spcPts val="1500"/>
              </a:lnSpc>
            </a:pPr>
            <a:r>
              <a:rPr lang="en-US" altLang="ko-KR" sz="1100" spc="-1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/>
              </a:rPr>
              <a:t>※ </a:t>
            </a:r>
            <a:r>
              <a:rPr lang="ko-KR" altLang="en-US" sz="1100" spc="-1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/>
              </a:rPr>
              <a:t>용기 내부 물질 </a:t>
            </a:r>
            <a:r>
              <a:rPr lang="en-US" altLang="ko-KR" sz="1100" spc="-1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/>
              </a:rPr>
              <a:t>: Black Varnish, </a:t>
            </a:r>
            <a:r>
              <a:rPr lang="ko-KR" altLang="en-US" sz="1100" spc="-1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/>
              </a:rPr>
              <a:t>제</a:t>
            </a:r>
            <a:r>
              <a:rPr lang="en-US" altLang="ko-KR" sz="1100" spc="-1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/>
              </a:rPr>
              <a:t>2</a:t>
            </a:r>
            <a:r>
              <a:rPr lang="ko-KR" altLang="en-US" sz="1100" spc="-1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/>
              </a:rPr>
              <a:t>석유류 인화성 </a:t>
            </a:r>
            <a:r>
              <a:rPr lang="ko-KR" altLang="en-US" sz="1100" spc="-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/>
              </a:rPr>
              <a:t>물질</a:t>
            </a:r>
            <a:endParaRPr lang="en-US" altLang="ko-KR" sz="1100" spc="-100" dirty="0">
              <a:solidFill>
                <a:schemeClr val="tx1">
                  <a:lumMod val="50000"/>
                  <a:lumOff val="50000"/>
                </a:schemeClr>
              </a:solidFill>
              <a:latin typeface="맑은 고딕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272152" y="6131764"/>
            <a:ext cx="8528847" cy="466574"/>
            <a:chOff x="272152" y="6131764"/>
            <a:chExt cx="8528847" cy="466574"/>
          </a:xfrm>
        </p:grpSpPr>
        <p:sp>
          <p:nvSpPr>
            <p:cNvPr id="20" name="TextBox 19"/>
            <p:cNvSpPr txBox="1"/>
            <p:nvPr/>
          </p:nvSpPr>
          <p:spPr>
            <a:xfrm>
              <a:off x="272152" y="6305950"/>
              <a:ext cx="730272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288000"/>
              <a:r>
                <a:rPr lang="en-US" altLang="ko-KR" sz="1300" b="1" dirty="0" smtClean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52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	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안전보건 첫 걸음 신규 입사자를 위한 안전보건 가이드    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|    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공통</a:t>
              </a:r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71969" y="6131764"/>
              <a:ext cx="1129030" cy="373380"/>
            </a:xfrm>
            <a:prstGeom prst="rect">
              <a:avLst/>
            </a:prstGeom>
          </p:spPr>
        </p:pic>
      </p:grpSp>
      <p:pic>
        <p:nvPicPr>
          <p:cNvPr id="37" name="Picture 36" descr="073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348" y="2240384"/>
            <a:ext cx="4257960" cy="321098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012460" y="1056939"/>
            <a:ext cx="6788539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ko-KR" altLang="en-US" sz="1100" spc="-50" dirty="0">
                <a:latin typeface="+mn-ea"/>
              </a:rPr>
              <a:t>철재 폐드럼통</a:t>
            </a:r>
            <a:r>
              <a:rPr lang="en-US" altLang="ko-KR" sz="1100" spc="-50" dirty="0">
                <a:latin typeface="+mn-ea"/>
              </a:rPr>
              <a:t>(180L)</a:t>
            </a:r>
            <a:r>
              <a:rPr lang="ko-KR" altLang="en-US" sz="1100" spc="-50" dirty="0">
                <a:latin typeface="+mn-ea"/>
              </a:rPr>
              <a:t>을 절단해서 기계부속품 보관 용기로 사용하기 위해 산소절단기</a:t>
            </a:r>
            <a:r>
              <a:rPr lang="en-US" altLang="ko-KR" sz="1100" spc="-50" dirty="0">
                <a:latin typeface="+mn-ea"/>
              </a:rPr>
              <a:t>(</a:t>
            </a:r>
            <a:r>
              <a:rPr lang="ko-KR" altLang="en-US" sz="1100" spc="-50" dirty="0">
                <a:latin typeface="+mn-ea"/>
              </a:rPr>
              <a:t>산소</a:t>
            </a:r>
            <a:r>
              <a:rPr lang="en-US" altLang="ko-KR" sz="1100" spc="-50" dirty="0">
                <a:latin typeface="+mn-ea"/>
              </a:rPr>
              <a:t>+LPG)</a:t>
            </a:r>
            <a:r>
              <a:rPr lang="ko-KR" altLang="en-US" sz="1100" spc="-50" dirty="0">
                <a:latin typeface="+mn-ea"/>
              </a:rPr>
              <a:t>를 이용 하여 폐드럼통을 가열하던 중 내부에 있던 인화성 증기가 점화원에 의해 폭발하면서 드럼통 상부 덮개에 안면부를 맞음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922320" y="203756"/>
            <a:ext cx="7221680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3000" b="1" spc="-3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가스용접기로 폐드럼통 절단 작업 중 폭발</a:t>
            </a:r>
          </a:p>
        </p:txBody>
      </p:sp>
    </p:spTree>
    <p:extLst>
      <p:ext uri="{BB962C8B-B14F-4D97-AF65-F5344CB8AC3E}">
        <p14:creationId xmlns:p14="http://schemas.microsoft.com/office/powerpoint/2010/main" val="201146524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47304" y="2191060"/>
            <a:ext cx="3997696" cy="332715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3"/>
          <p:cNvSpPr/>
          <p:nvPr/>
        </p:nvSpPr>
        <p:spPr>
          <a:xfrm>
            <a:off x="262029" y="229266"/>
            <a:ext cx="37082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300" b="1" dirty="0" smtClean="0">
                <a:latin typeface="+mn-ea"/>
              </a:rPr>
              <a:t>3</a:t>
            </a:r>
          </a:p>
        </p:txBody>
      </p:sp>
      <p:sp>
        <p:nvSpPr>
          <p:cNvPr id="21" name="Rectangle 2"/>
          <p:cNvSpPr/>
          <p:nvPr/>
        </p:nvSpPr>
        <p:spPr>
          <a:xfrm>
            <a:off x="447304" y="229266"/>
            <a:ext cx="1339291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300" b="1" spc="-100" dirty="0">
                <a:latin typeface="+mn-ea"/>
              </a:rPr>
              <a:t>재해사례와 </a:t>
            </a:r>
          </a:p>
          <a:p>
            <a:r>
              <a:rPr lang="ko-KR" altLang="en-US" sz="1300" b="1" spc="-100" dirty="0">
                <a:latin typeface="+mn-ea"/>
              </a:rPr>
              <a:t>예방대책</a:t>
            </a:r>
          </a:p>
        </p:txBody>
      </p:sp>
      <p:sp>
        <p:nvSpPr>
          <p:cNvPr id="33" name="Rectangle 32"/>
          <p:cNvSpPr/>
          <p:nvPr/>
        </p:nvSpPr>
        <p:spPr>
          <a:xfrm>
            <a:off x="0" y="987352"/>
            <a:ext cx="9144000" cy="632760"/>
          </a:xfrm>
          <a:prstGeom prst="rect">
            <a:avLst/>
          </a:prstGeom>
          <a:gradFill>
            <a:gsLst>
              <a:gs pos="0">
                <a:srgbClr val="CDCDCD"/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09424" y="1048199"/>
            <a:ext cx="1218630" cy="2564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2000"/>
              </a:lnSpc>
              <a:spcAft>
                <a:spcPts val="800"/>
              </a:spcAft>
            </a:pPr>
            <a:r>
              <a:rPr lang="ko-KR" altLang="en-US" sz="12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주요 재해 내용</a:t>
            </a:r>
            <a:endParaRPr lang="ko-KR" altLang="en-US" sz="1200" b="1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45989" y="1029304"/>
            <a:ext cx="384368" cy="2258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lnSpc>
                <a:spcPts val="2000"/>
              </a:lnSpc>
              <a:spcAft>
                <a:spcPts val="800"/>
              </a:spcAft>
              <a:buSzPct val="70000"/>
              <a:buFont typeface="맑은 고딕" pitchFamily="50" charset="-127"/>
              <a:buChar char="▶"/>
            </a:pPr>
            <a:r>
              <a:rPr lang="en-US" altLang="ko-KR" sz="12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  </a:t>
            </a:r>
            <a:endParaRPr lang="ko-KR" altLang="en-US" sz="1200" b="1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pic>
        <p:nvPicPr>
          <p:cNvPr id="4" name="Picture 3" descr="07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1" t="2419" r="5718" b="6139"/>
          <a:stretch/>
        </p:blipFill>
        <p:spPr>
          <a:xfrm>
            <a:off x="447304" y="2225986"/>
            <a:ext cx="3997696" cy="3292231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922320" y="211451"/>
            <a:ext cx="7221680" cy="53860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2900" b="1" spc="-3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탁상용 연삭기로 작업 중 깨진 연삭숫돌에 맞음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272152" y="6131764"/>
            <a:ext cx="8528847" cy="466574"/>
            <a:chOff x="272152" y="6131764"/>
            <a:chExt cx="8528847" cy="466574"/>
          </a:xfrm>
        </p:grpSpPr>
        <p:sp>
          <p:nvSpPr>
            <p:cNvPr id="15" name="TextBox 14"/>
            <p:cNvSpPr txBox="1"/>
            <p:nvPr/>
          </p:nvSpPr>
          <p:spPr>
            <a:xfrm>
              <a:off x="272152" y="6305950"/>
              <a:ext cx="730272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288000"/>
              <a:r>
                <a:rPr lang="en-US" altLang="ko-KR" sz="1300" b="1" dirty="0" smtClean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53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	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안전보건 첫 걸음 신규 입사자를 위한 안전보건 가이드    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|    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공통</a:t>
              </a:r>
            </a:p>
          </p:txBody>
        </p:sp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71969" y="6131764"/>
              <a:ext cx="1129030" cy="373380"/>
            </a:xfrm>
            <a:prstGeom prst="rect">
              <a:avLst/>
            </a:prstGeom>
          </p:spPr>
        </p:pic>
      </p:grpSp>
      <p:sp>
        <p:nvSpPr>
          <p:cNvPr id="17" name="TextBox 16"/>
          <p:cNvSpPr txBox="1"/>
          <p:nvPr/>
        </p:nvSpPr>
        <p:spPr>
          <a:xfrm>
            <a:off x="2012461" y="1056939"/>
            <a:ext cx="6572058" cy="2205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ko-KR" altLang="en-US" sz="1100" spc="-100" dirty="0">
                <a:latin typeface="+mn-ea"/>
              </a:rPr>
              <a:t>탁상용 연삭기를 사용하여 자동차 엔진부품을 연삭하던 중 연삭 숫돌이 깨지면서 파편에 가슴을 맞아 사망</a:t>
            </a:r>
          </a:p>
        </p:txBody>
      </p:sp>
      <p:pic>
        <p:nvPicPr>
          <p:cNvPr id="19" name="Picture 18" descr="sb_09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608" y="2191060"/>
            <a:ext cx="625475" cy="88265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5478571" y="2162232"/>
            <a:ext cx="2981584" cy="22826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연삭숫돌의 최고 사용회전속도를 초과하여 사용 </a:t>
            </a:r>
            <a:r>
              <a:rPr lang="en-US" altLang="ko-KR" sz="1500" spc="-50" dirty="0">
                <a:latin typeface="+mn-ea"/>
              </a:rPr>
              <a:t>: </a:t>
            </a:r>
            <a:r>
              <a:rPr lang="ko-KR" altLang="en-US" sz="1500" spc="-50" dirty="0">
                <a:latin typeface="+mn-ea"/>
              </a:rPr>
              <a:t>측정치 회전속도 </a:t>
            </a:r>
            <a:r>
              <a:rPr lang="en-US" altLang="ko-KR" sz="1500" spc="-50" dirty="0">
                <a:latin typeface="+mn-ea"/>
              </a:rPr>
              <a:t>2,554RPM</a:t>
            </a:r>
          </a:p>
          <a:p>
            <a:pPr marL="288000" indent="-144000">
              <a:lnSpc>
                <a:spcPts val="1700"/>
              </a:lnSpc>
              <a:spcAft>
                <a:spcPts val="1200"/>
              </a:spcAft>
            </a:pPr>
            <a:r>
              <a:rPr lang="en-US" altLang="ko-KR" sz="1100" spc="-50" dirty="0" smtClean="0">
                <a:latin typeface="+mn-ea"/>
              </a:rPr>
              <a:t>※	</a:t>
            </a:r>
            <a:r>
              <a:rPr lang="ko-KR" altLang="en-US" sz="1100" spc="-50" dirty="0" smtClean="0">
                <a:latin typeface="+mn-ea"/>
              </a:rPr>
              <a:t>연삭숫돌 </a:t>
            </a:r>
            <a:r>
              <a:rPr lang="en-US" altLang="ko-KR" sz="1100" spc="-50" dirty="0">
                <a:latin typeface="+mn-ea"/>
              </a:rPr>
              <a:t>: </a:t>
            </a:r>
            <a:r>
              <a:rPr lang="ko-KR" altLang="en-US" sz="1100" spc="-50" dirty="0">
                <a:latin typeface="+mn-ea"/>
              </a:rPr>
              <a:t>지름 </a:t>
            </a:r>
            <a:r>
              <a:rPr lang="en-US" altLang="ko-KR" sz="1100" spc="-50" dirty="0">
                <a:latin typeface="+mn-ea"/>
              </a:rPr>
              <a:t>510mm, </a:t>
            </a:r>
            <a:r>
              <a:rPr lang="ko-KR" altLang="en-US" sz="1100" spc="-50" dirty="0">
                <a:latin typeface="+mn-ea"/>
              </a:rPr>
              <a:t>두께 </a:t>
            </a:r>
            <a:r>
              <a:rPr lang="en-US" altLang="ko-KR" sz="1100" spc="-50" dirty="0">
                <a:latin typeface="+mn-ea"/>
              </a:rPr>
              <a:t>50mm, </a:t>
            </a:r>
            <a:r>
              <a:rPr lang="ko-KR" altLang="en-US" sz="1100" spc="-50" dirty="0">
                <a:latin typeface="+mn-ea"/>
              </a:rPr>
              <a:t>최고 사용원주속도 </a:t>
            </a:r>
            <a:r>
              <a:rPr lang="en-US" altLang="ko-KR" sz="1100" spc="-50" dirty="0">
                <a:latin typeface="+mn-ea"/>
              </a:rPr>
              <a:t>4,000m/min(2,498RPM)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연삭숫돌 파편이 방호덮개의 강도 미달로 방호덮개가 분리되며 튀어나옴</a:t>
            </a:r>
          </a:p>
        </p:txBody>
      </p:sp>
    </p:spTree>
    <p:extLst>
      <p:ext uri="{BB962C8B-B14F-4D97-AF65-F5344CB8AC3E}">
        <p14:creationId xmlns:p14="http://schemas.microsoft.com/office/powerpoint/2010/main" val="74039827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 descr="sb_1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608" y="2191060"/>
            <a:ext cx="625475" cy="882650"/>
          </a:xfrm>
          <a:prstGeom prst="rect">
            <a:avLst/>
          </a:prstGeom>
        </p:spPr>
      </p:pic>
      <p:sp>
        <p:nvSpPr>
          <p:cNvPr id="13" name="Rectangle 3"/>
          <p:cNvSpPr/>
          <p:nvPr/>
        </p:nvSpPr>
        <p:spPr>
          <a:xfrm>
            <a:off x="262029" y="229266"/>
            <a:ext cx="37082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300" b="1" dirty="0" smtClean="0">
                <a:latin typeface="+mn-ea"/>
              </a:rPr>
              <a:t>3</a:t>
            </a:r>
          </a:p>
        </p:txBody>
      </p:sp>
      <p:sp>
        <p:nvSpPr>
          <p:cNvPr id="21" name="Rectangle 2"/>
          <p:cNvSpPr/>
          <p:nvPr/>
        </p:nvSpPr>
        <p:spPr>
          <a:xfrm>
            <a:off x="447304" y="229266"/>
            <a:ext cx="1339291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300" b="1" spc="-100" dirty="0">
                <a:latin typeface="+mn-ea"/>
              </a:rPr>
              <a:t>재해사례와 </a:t>
            </a:r>
          </a:p>
          <a:p>
            <a:r>
              <a:rPr lang="ko-KR" altLang="en-US" sz="1300" b="1" spc="-100" dirty="0">
                <a:latin typeface="+mn-ea"/>
              </a:rPr>
              <a:t>예방대책</a:t>
            </a:r>
          </a:p>
        </p:txBody>
      </p:sp>
      <p:sp>
        <p:nvSpPr>
          <p:cNvPr id="33" name="Rectangle 32"/>
          <p:cNvSpPr/>
          <p:nvPr/>
        </p:nvSpPr>
        <p:spPr>
          <a:xfrm>
            <a:off x="0" y="987352"/>
            <a:ext cx="9144000" cy="632760"/>
          </a:xfrm>
          <a:prstGeom prst="rect">
            <a:avLst/>
          </a:prstGeom>
          <a:gradFill>
            <a:gsLst>
              <a:gs pos="0">
                <a:srgbClr val="CDCDCD"/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09424" y="1048199"/>
            <a:ext cx="1218630" cy="2564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2000"/>
              </a:lnSpc>
              <a:spcAft>
                <a:spcPts val="800"/>
              </a:spcAft>
            </a:pPr>
            <a:r>
              <a:rPr lang="ko-KR" altLang="en-US" sz="12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주요 재해 내용</a:t>
            </a:r>
            <a:endParaRPr lang="ko-KR" altLang="en-US" sz="1200" b="1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45989" y="1029304"/>
            <a:ext cx="384368" cy="2258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lnSpc>
                <a:spcPts val="2000"/>
              </a:lnSpc>
              <a:spcAft>
                <a:spcPts val="800"/>
              </a:spcAft>
              <a:buSzPct val="70000"/>
              <a:buFont typeface="맑은 고딕" pitchFamily="50" charset="-127"/>
              <a:buChar char="▶"/>
            </a:pPr>
            <a:r>
              <a:rPr lang="en-US" altLang="ko-KR" sz="12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  </a:t>
            </a:r>
            <a:endParaRPr lang="ko-KR" altLang="en-US" sz="1200" b="1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272152" y="6131764"/>
            <a:ext cx="8528847" cy="466574"/>
            <a:chOff x="272152" y="6131764"/>
            <a:chExt cx="8528847" cy="466574"/>
          </a:xfrm>
        </p:grpSpPr>
        <p:sp>
          <p:nvSpPr>
            <p:cNvPr id="15" name="TextBox 14"/>
            <p:cNvSpPr txBox="1"/>
            <p:nvPr/>
          </p:nvSpPr>
          <p:spPr>
            <a:xfrm>
              <a:off x="272152" y="6305950"/>
              <a:ext cx="730272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288000"/>
              <a:r>
                <a:rPr lang="en-US" altLang="ko-KR" sz="1300" b="1" dirty="0" smtClean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54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	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안전보건 첫 걸음 신규 입사자를 위한 안전보건 가이드    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|    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공통</a:t>
              </a:r>
            </a:p>
          </p:txBody>
        </p:sp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71969" y="6131764"/>
              <a:ext cx="1129030" cy="373380"/>
            </a:xfrm>
            <a:prstGeom prst="rect">
              <a:avLst/>
            </a:prstGeom>
          </p:spPr>
        </p:pic>
      </p:grpSp>
      <p:sp>
        <p:nvSpPr>
          <p:cNvPr id="20" name="TextBox 19"/>
          <p:cNvSpPr txBox="1"/>
          <p:nvPr/>
        </p:nvSpPr>
        <p:spPr>
          <a:xfrm>
            <a:off x="5478571" y="2162232"/>
            <a:ext cx="2872215" cy="28469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44000" indent="-144000">
              <a:lnSpc>
                <a:spcPts val="2200"/>
              </a:lnSpc>
              <a:spcAft>
                <a:spcPts val="1200"/>
              </a:spcAft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연삭숫돌의 제원표를 확인하여 제원표에 표시된 최고원주속도 이내에서 사용</a:t>
            </a:r>
          </a:p>
          <a:p>
            <a:pPr marL="144000" indent="-144000">
              <a:lnSpc>
                <a:spcPts val="2200"/>
              </a:lnSpc>
              <a:spcAft>
                <a:spcPts val="1200"/>
              </a:spcAft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숫돌의 최고 원주속도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숫돌의 두께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숫돌의 직경</a:t>
            </a:r>
            <a:r>
              <a:rPr lang="en-US" altLang="ko-KR" sz="1500" spc="-50" dirty="0">
                <a:latin typeface="+mn-ea"/>
              </a:rPr>
              <a:t>, </a:t>
            </a:r>
            <a:r>
              <a:rPr lang="ko-KR" altLang="en-US" sz="1500" spc="-50" dirty="0">
                <a:latin typeface="+mn-ea"/>
              </a:rPr>
              <a:t>덮개의 재질 등을 고려하여</a:t>
            </a:r>
            <a:r>
              <a:rPr lang="en-US" altLang="ko-KR" sz="1500" spc="-50" dirty="0">
                <a:latin typeface="+mn-ea"/>
              </a:rPr>
              <a:t> </a:t>
            </a:r>
            <a:r>
              <a:rPr lang="ko-KR" altLang="en-US" sz="1500" spc="-50" dirty="0">
                <a:latin typeface="+mn-ea"/>
              </a:rPr>
              <a:t>적합한 방호덮개 사용</a:t>
            </a:r>
          </a:p>
          <a:p>
            <a:pPr marL="144000" indent="-144000">
              <a:lnSpc>
                <a:spcPts val="2200"/>
              </a:lnSpc>
              <a:spcAft>
                <a:spcPts val="1200"/>
              </a:spcAft>
              <a:buFont typeface="Arial"/>
              <a:buChar char="•"/>
            </a:pPr>
            <a:r>
              <a:rPr lang="ko-KR" altLang="en-US" sz="1500" spc="-50" dirty="0">
                <a:latin typeface="+mn-ea"/>
              </a:rPr>
              <a:t>연삭기는 사전 안전이 확보된 자율안전확인 대상 제품을 사용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47304" y="2191060"/>
            <a:ext cx="3997696" cy="332715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 descr="07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1" t="2419" r="5718" b="6139"/>
          <a:stretch/>
        </p:blipFill>
        <p:spPr>
          <a:xfrm>
            <a:off x="447304" y="2225986"/>
            <a:ext cx="3997696" cy="329223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922320" y="211451"/>
            <a:ext cx="7221680" cy="53860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2900" b="1" spc="-3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탁상용 연삭기로 작업 중 깨진 연삭숫돌에 맞음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012461" y="1056939"/>
            <a:ext cx="6572058" cy="2205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ko-KR" altLang="en-US" sz="1100" spc="-100" dirty="0">
                <a:latin typeface="+mn-ea"/>
              </a:rPr>
              <a:t>탁상용 연삭기를 사용하여 자동차 엔진부품을 연삭하던 중 연삭 숫돌이 깨지면서 파편에 가슴을 맞아 사망</a:t>
            </a:r>
          </a:p>
        </p:txBody>
      </p:sp>
    </p:spTree>
    <p:extLst>
      <p:ext uri="{BB962C8B-B14F-4D97-AF65-F5344CB8AC3E}">
        <p14:creationId xmlns:p14="http://schemas.microsoft.com/office/powerpoint/2010/main" val="106270519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3"/>
          <p:cNvSpPr/>
          <p:nvPr/>
        </p:nvSpPr>
        <p:spPr>
          <a:xfrm>
            <a:off x="262029" y="229266"/>
            <a:ext cx="37082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300" b="1" dirty="0" smtClean="0">
                <a:latin typeface="+mn-ea"/>
              </a:rPr>
              <a:t>3</a:t>
            </a:r>
          </a:p>
        </p:txBody>
      </p:sp>
      <p:sp>
        <p:nvSpPr>
          <p:cNvPr id="21" name="Rectangle 2"/>
          <p:cNvSpPr/>
          <p:nvPr/>
        </p:nvSpPr>
        <p:spPr>
          <a:xfrm>
            <a:off x="447304" y="229266"/>
            <a:ext cx="1339291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300" b="1" spc="-100" dirty="0">
                <a:latin typeface="+mn-ea"/>
              </a:rPr>
              <a:t>재해사례와 </a:t>
            </a:r>
          </a:p>
          <a:p>
            <a:r>
              <a:rPr lang="ko-KR" altLang="en-US" sz="1300" b="1" spc="-100" dirty="0">
                <a:latin typeface="+mn-ea"/>
              </a:rPr>
              <a:t>예방대책</a:t>
            </a:r>
          </a:p>
        </p:txBody>
      </p:sp>
      <p:sp>
        <p:nvSpPr>
          <p:cNvPr id="33" name="Rectangle 32"/>
          <p:cNvSpPr/>
          <p:nvPr/>
        </p:nvSpPr>
        <p:spPr>
          <a:xfrm>
            <a:off x="0" y="987352"/>
            <a:ext cx="9144000" cy="632760"/>
          </a:xfrm>
          <a:prstGeom prst="rect">
            <a:avLst/>
          </a:prstGeom>
          <a:gradFill>
            <a:gsLst>
              <a:gs pos="0">
                <a:srgbClr val="CDCDCD"/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09424" y="1048199"/>
            <a:ext cx="1218630" cy="2564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2000"/>
              </a:lnSpc>
              <a:spcAft>
                <a:spcPts val="800"/>
              </a:spcAft>
            </a:pPr>
            <a:r>
              <a:rPr lang="ko-KR" altLang="en-US" sz="12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주요 재해 내용</a:t>
            </a:r>
            <a:endParaRPr lang="ko-KR" altLang="en-US" sz="1200" b="1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45989" y="1029304"/>
            <a:ext cx="384368" cy="2258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lnSpc>
                <a:spcPts val="2000"/>
              </a:lnSpc>
              <a:spcAft>
                <a:spcPts val="800"/>
              </a:spcAft>
              <a:buSzPct val="70000"/>
              <a:buFont typeface="맑은 고딕" pitchFamily="50" charset="-127"/>
              <a:buChar char="▶"/>
            </a:pPr>
            <a:r>
              <a:rPr lang="en-US" altLang="ko-KR" sz="12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  </a:t>
            </a:r>
            <a:endParaRPr lang="ko-KR" altLang="en-US" sz="1200" b="1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922320" y="203756"/>
            <a:ext cx="7221680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3000" b="1" spc="-1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이동식 사다리로 올라가던 중 떨어짐</a:t>
            </a:r>
          </a:p>
        </p:txBody>
      </p:sp>
      <p:pic>
        <p:nvPicPr>
          <p:cNvPr id="15" name="Picture 14" descr="sb_1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608" y="3512913"/>
            <a:ext cx="625475" cy="882650"/>
          </a:xfrm>
          <a:prstGeom prst="rect">
            <a:avLst/>
          </a:prstGeom>
        </p:spPr>
      </p:pic>
      <p:grpSp>
        <p:nvGrpSpPr>
          <p:cNvPr id="19" name="Group 18"/>
          <p:cNvGrpSpPr/>
          <p:nvPr/>
        </p:nvGrpSpPr>
        <p:grpSpPr>
          <a:xfrm>
            <a:off x="272152" y="6131764"/>
            <a:ext cx="8528847" cy="466574"/>
            <a:chOff x="272152" y="6131764"/>
            <a:chExt cx="8528847" cy="466574"/>
          </a:xfrm>
        </p:grpSpPr>
        <p:sp>
          <p:nvSpPr>
            <p:cNvPr id="20" name="TextBox 19"/>
            <p:cNvSpPr txBox="1"/>
            <p:nvPr/>
          </p:nvSpPr>
          <p:spPr>
            <a:xfrm>
              <a:off x="272152" y="6305950"/>
              <a:ext cx="730272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288000"/>
              <a:r>
                <a:rPr lang="en-US" altLang="ko-KR" sz="1300" b="1" dirty="0" smtClean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55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	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안전보건 첫 걸음 신규 입사자를 위한 안전보건 가이드    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|    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공통</a:t>
              </a:r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71969" y="6131764"/>
              <a:ext cx="1129030" cy="373380"/>
            </a:xfrm>
            <a:prstGeom prst="rect">
              <a:avLst/>
            </a:prstGeom>
          </p:spPr>
        </p:pic>
      </p:grpSp>
      <p:sp>
        <p:nvSpPr>
          <p:cNvPr id="23" name="TextBox 22"/>
          <p:cNvSpPr txBox="1"/>
          <p:nvPr/>
        </p:nvSpPr>
        <p:spPr>
          <a:xfrm>
            <a:off x="2012461" y="1056939"/>
            <a:ext cx="6572058" cy="4514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ko-KR" altLang="en-US" sz="1100" spc="-100" dirty="0">
                <a:latin typeface="+mn-ea"/>
              </a:rPr>
              <a:t>데크 플레이트 단부 주변에서 용접작업을 하는 작업자의 작업 내용을 확인하기 위해 </a:t>
            </a:r>
            <a:r>
              <a:rPr lang="en-US" altLang="ko-KR" sz="1100" spc="-100" dirty="0">
                <a:latin typeface="+mn-ea"/>
              </a:rPr>
              <a:t>A</a:t>
            </a:r>
            <a:r>
              <a:rPr lang="ko-KR" altLang="en-US" sz="1100" spc="-100" dirty="0">
                <a:latin typeface="+mn-ea"/>
              </a:rPr>
              <a:t>형 사다리를 콘크리트 바닥 위에 설치 후 사다리를 밟고 올라가던 중 몸의 중심을 잃고 사다리와 같이 넘어져 떨어짐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47304" y="2191060"/>
            <a:ext cx="3997696" cy="28330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075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0" t="5604" b="2693"/>
          <a:stretch/>
        </p:blipFill>
        <p:spPr>
          <a:xfrm>
            <a:off x="447304" y="2191060"/>
            <a:ext cx="4025786" cy="2833077"/>
          </a:xfrm>
          <a:prstGeom prst="rect">
            <a:avLst/>
          </a:prstGeom>
        </p:spPr>
      </p:pic>
      <p:pic>
        <p:nvPicPr>
          <p:cNvPr id="25" name="Picture 24" descr="sb_09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608" y="2191060"/>
            <a:ext cx="625475" cy="88265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5478571" y="2162232"/>
            <a:ext cx="3105948" cy="11285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100" dirty="0">
                <a:latin typeface="+mn-ea"/>
              </a:rPr>
              <a:t>안전한 통행을 할 수 있는 통로 확보 미흡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100" dirty="0">
                <a:latin typeface="+mn-ea"/>
              </a:rPr>
              <a:t>안전모 턱 끈 미체결 상태로 작업 중 머리 보호 상태 미흡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478571" y="3484085"/>
            <a:ext cx="3105948" cy="253915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100" dirty="0">
                <a:latin typeface="+mn-ea"/>
              </a:rPr>
              <a:t>사다리 사용 시 넘어지지 않도록 넘어짐</a:t>
            </a:r>
            <a:r>
              <a:rPr lang="en-US" altLang="ko-KR" sz="1500" spc="-100" dirty="0">
                <a:latin typeface="+mn-ea"/>
              </a:rPr>
              <a:t>(</a:t>
            </a:r>
            <a:r>
              <a:rPr lang="ko-KR" altLang="en-US" sz="1500" spc="-100" dirty="0">
                <a:latin typeface="+mn-ea"/>
              </a:rPr>
              <a:t>전도</a:t>
            </a:r>
            <a:r>
              <a:rPr lang="en-US" altLang="ko-KR" sz="1500" spc="-100" dirty="0">
                <a:latin typeface="+mn-ea"/>
              </a:rPr>
              <a:t>) </a:t>
            </a:r>
            <a:r>
              <a:rPr lang="ko-KR" altLang="en-US" sz="1500" spc="-100" dirty="0">
                <a:latin typeface="+mn-ea"/>
              </a:rPr>
              <a:t>방지 조치 철저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100" dirty="0">
                <a:latin typeface="+mn-ea"/>
              </a:rPr>
              <a:t>가설통로</a:t>
            </a:r>
            <a:r>
              <a:rPr lang="en-US" altLang="ko-KR" sz="1500" spc="-100" dirty="0">
                <a:latin typeface="+mn-ea"/>
              </a:rPr>
              <a:t>, </a:t>
            </a:r>
            <a:r>
              <a:rPr lang="ko-KR" altLang="en-US" sz="1500" spc="-100" dirty="0">
                <a:latin typeface="+mn-ea"/>
              </a:rPr>
              <a:t>계단</a:t>
            </a:r>
            <a:r>
              <a:rPr lang="en-US" altLang="ko-KR" sz="1500" spc="-100" dirty="0">
                <a:latin typeface="+mn-ea"/>
              </a:rPr>
              <a:t>, </a:t>
            </a:r>
            <a:r>
              <a:rPr lang="ko-KR" altLang="en-US" sz="1500" spc="-100" dirty="0">
                <a:latin typeface="+mn-ea"/>
              </a:rPr>
              <a:t>이동식 비계 등을 설치하여 작업자가 안전하게 이동할 수 있는 통로 확보 후 이동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100" dirty="0">
                <a:latin typeface="+mn-ea"/>
              </a:rPr>
              <a:t>안전모를 착용할 경우 안전모의 턱 끈을 조여서 안전모가 벗겨지지 않도록 보호구를 올바르게 착용하고 작업 실시</a:t>
            </a:r>
          </a:p>
        </p:txBody>
      </p:sp>
    </p:spTree>
    <p:extLst>
      <p:ext uri="{BB962C8B-B14F-4D97-AF65-F5344CB8AC3E}">
        <p14:creationId xmlns:p14="http://schemas.microsoft.com/office/powerpoint/2010/main" val="192786522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3"/>
          <p:cNvSpPr/>
          <p:nvPr/>
        </p:nvSpPr>
        <p:spPr>
          <a:xfrm>
            <a:off x="262029" y="229266"/>
            <a:ext cx="37082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300" b="1" dirty="0" smtClean="0">
                <a:latin typeface="+mn-ea"/>
              </a:rPr>
              <a:t>3</a:t>
            </a:r>
          </a:p>
        </p:txBody>
      </p:sp>
      <p:sp>
        <p:nvSpPr>
          <p:cNvPr id="21" name="Rectangle 2"/>
          <p:cNvSpPr/>
          <p:nvPr/>
        </p:nvSpPr>
        <p:spPr>
          <a:xfrm>
            <a:off x="447304" y="229266"/>
            <a:ext cx="1339291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300" b="1" spc="-100" dirty="0">
                <a:latin typeface="+mn-ea"/>
              </a:rPr>
              <a:t>재해사례와 </a:t>
            </a:r>
          </a:p>
          <a:p>
            <a:r>
              <a:rPr lang="ko-KR" altLang="en-US" sz="1300" b="1" spc="-100" dirty="0">
                <a:latin typeface="+mn-ea"/>
              </a:rPr>
              <a:t>예방대책</a:t>
            </a:r>
          </a:p>
        </p:txBody>
      </p:sp>
      <p:sp>
        <p:nvSpPr>
          <p:cNvPr id="33" name="Rectangle 32"/>
          <p:cNvSpPr/>
          <p:nvPr/>
        </p:nvSpPr>
        <p:spPr>
          <a:xfrm>
            <a:off x="0" y="987352"/>
            <a:ext cx="9144000" cy="632760"/>
          </a:xfrm>
          <a:prstGeom prst="rect">
            <a:avLst/>
          </a:prstGeom>
          <a:gradFill>
            <a:gsLst>
              <a:gs pos="0">
                <a:srgbClr val="CDCDCD"/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09424" y="1048199"/>
            <a:ext cx="1218630" cy="2564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2000"/>
              </a:lnSpc>
              <a:spcAft>
                <a:spcPts val="800"/>
              </a:spcAft>
            </a:pPr>
            <a:r>
              <a:rPr lang="ko-KR" altLang="en-US" sz="12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주요 재해 내용</a:t>
            </a:r>
            <a:endParaRPr lang="ko-KR" altLang="en-US" sz="1200" b="1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45989" y="1029304"/>
            <a:ext cx="384368" cy="2258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lnSpc>
                <a:spcPts val="2000"/>
              </a:lnSpc>
              <a:spcAft>
                <a:spcPts val="800"/>
              </a:spcAft>
              <a:buSzPct val="70000"/>
              <a:buFont typeface="맑은 고딕" pitchFamily="50" charset="-127"/>
              <a:buChar char="▶"/>
            </a:pPr>
            <a:r>
              <a:rPr lang="en-US" altLang="ko-KR" sz="12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  </a:t>
            </a:r>
            <a:endParaRPr lang="ko-KR" altLang="en-US" sz="1200" b="1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665686" y="1056939"/>
            <a:ext cx="6899295" cy="2073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44000">
              <a:lnSpc>
                <a:spcPts val="1700"/>
              </a:lnSpc>
            </a:pPr>
            <a:r>
              <a:rPr lang="ko-KR" altLang="en-US" sz="1000" spc="-100" dirty="0">
                <a:latin typeface="+mn-ea"/>
              </a:rPr>
              <a:t>조선소 선박 수리작업장에서 작업 중 사용한 이동식 전등에 대한 철거작업 중 노출된 전선 충전부에 감전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22320" y="219145"/>
            <a:ext cx="722168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2800" b="1" spc="-3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10000"/>
                    </a:srgbClr>
                  </a:outerShdw>
                </a:effectLst>
                <a:latin typeface="+mn-ea"/>
              </a:rPr>
              <a:t>이동형 전등의 노출전선 충전부 접촉으로 감전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272152" y="6131764"/>
            <a:ext cx="8528847" cy="466574"/>
            <a:chOff x="272152" y="6131764"/>
            <a:chExt cx="8528847" cy="466574"/>
          </a:xfrm>
        </p:grpSpPr>
        <p:sp>
          <p:nvSpPr>
            <p:cNvPr id="20" name="TextBox 19"/>
            <p:cNvSpPr txBox="1"/>
            <p:nvPr/>
          </p:nvSpPr>
          <p:spPr>
            <a:xfrm>
              <a:off x="272152" y="6305950"/>
              <a:ext cx="730272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288000"/>
              <a:r>
                <a:rPr lang="en-US" altLang="ko-KR" sz="1300" b="1" dirty="0" smtClean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56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	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안전보건 첫 걸음 신규 입사자를 위한 안전보건 가이드    </a:t>
              </a:r>
              <a:r>
                <a:rPr lang="en-US" altLang="ko-KR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|    </a:t>
              </a:r>
              <a:r>
                <a:rPr lang="ko-KR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공통</a:t>
              </a:r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71969" y="6131764"/>
              <a:ext cx="1129030" cy="373380"/>
            </a:xfrm>
            <a:prstGeom prst="rect">
              <a:avLst/>
            </a:prstGeom>
          </p:spPr>
        </p:pic>
      </p:grpSp>
      <p:sp>
        <p:nvSpPr>
          <p:cNvPr id="23" name="Rectangle 22"/>
          <p:cNvSpPr/>
          <p:nvPr/>
        </p:nvSpPr>
        <p:spPr>
          <a:xfrm>
            <a:off x="447304" y="2191060"/>
            <a:ext cx="3700047" cy="276194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076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9" t="7777" r="22471" b="6161"/>
          <a:stretch/>
        </p:blipFill>
        <p:spPr>
          <a:xfrm>
            <a:off x="447304" y="2191060"/>
            <a:ext cx="3700047" cy="3119069"/>
          </a:xfrm>
          <a:prstGeom prst="rect">
            <a:avLst/>
          </a:prstGeom>
        </p:spPr>
      </p:pic>
      <p:pic>
        <p:nvPicPr>
          <p:cNvPr id="24" name="Picture 23" descr="sb_10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4888" y="3670650"/>
            <a:ext cx="625475" cy="882650"/>
          </a:xfrm>
          <a:prstGeom prst="rect">
            <a:avLst/>
          </a:prstGeom>
        </p:spPr>
      </p:pic>
      <p:pic>
        <p:nvPicPr>
          <p:cNvPr id="25" name="Picture 24" descr="sb_09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4888" y="2191060"/>
            <a:ext cx="625475" cy="88265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5268851" y="2162232"/>
            <a:ext cx="3401024" cy="11285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100" dirty="0">
                <a:latin typeface="+mn-ea"/>
              </a:rPr>
              <a:t>전선 전기 충전부의 노출</a:t>
            </a:r>
            <a:r>
              <a:rPr lang="en-US" altLang="ko-KR" sz="1500" spc="-100" dirty="0">
                <a:latin typeface="+mn-ea"/>
              </a:rPr>
              <a:t>, </a:t>
            </a:r>
            <a:r>
              <a:rPr lang="ko-KR" altLang="en-US" sz="1500" spc="-100" dirty="0">
                <a:latin typeface="+mn-ea"/>
              </a:rPr>
              <a:t>비접지용 플러그를 사용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100" dirty="0">
                <a:latin typeface="+mn-ea"/>
              </a:rPr>
              <a:t>이동용 전등의 전원 측에 설치된 누전차단기 고장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268851" y="3641822"/>
            <a:ext cx="3401024" cy="22570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100" dirty="0">
                <a:latin typeface="+mn-ea"/>
              </a:rPr>
              <a:t>배선 또는 이동전선은 감전 위험을 방지하기 위하여 충분한 절연조치 실시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100" dirty="0">
                <a:latin typeface="+mn-ea"/>
              </a:rPr>
              <a:t>전기기계 사용 전에 전원 측에 연결된 누전차단기의 작동상태를 점검하여 </a:t>
            </a:r>
            <a:r>
              <a:rPr lang="en-US" altLang="ko-KR" sz="1500" spc="-100" dirty="0">
                <a:latin typeface="+mn-ea"/>
              </a:rPr>
              <a:t/>
            </a:r>
            <a:br>
              <a:rPr lang="en-US" altLang="ko-KR" sz="1500" spc="-100" dirty="0">
                <a:latin typeface="+mn-ea"/>
              </a:rPr>
            </a:br>
            <a:r>
              <a:rPr lang="ko-KR" altLang="en-US" sz="1500" spc="-100" dirty="0">
                <a:latin typeface="+mn-ea"/>
              </a:rPr>
              <a:t>이상이 발견되면 즉시 보수 또는 교체</a:t>
            </a:r>
          </a:p>
          <a:p>
            <a:pPr marL="144000" indent="-144000">
              <a:lnSpc>
                <a:spcPts val="2200"/>
              </a:lnSpc>
              <a:buFont typeface="Arial"/>
              <a:buChar char="•"/>
            </a:pPr>
            <a:r>
              <a:rPr lang="ko-KR" altLang="en-US" sz="1500" spc="-100" dirty="0">
                <a:latin typeface="+mn-ea"/>
              </a:rPr>
              <a:t>전원을 인출하는 배전반</a:t>
            </a:r>
            <a:r>
              <a:rPr lang="en-US" altLang="ko-KR" sz="1500" spc="-100" dirty="0">
                <a:latin typeface="+mn-ea"/>
              </a:rPr>
              <a:t>, </a:t>
            </a:r>
            <a:r>
              <a:rPr lang="ko-KR" altLang="en-US" sz="1500" spc="-100" dirty="0">
                <a:latin typeface="+mn-ea"/>
              </a:rPr>
              <a:t>분전반 및 사용 전기기계기구 금속제 외함에 접지를</a:t>
            </a:r>
            <a:r>
              <a:rPr lang="en-US" altLang="ko-KR" sz="1500" spc="-100" dirty="0">
                <a:latin typeface="+mn-ea"/>
              </a:rPr>
              <a:t> </a:t>
            </a:r>
            <a:r>
              <a:rPr lang="ko-KR" altLang="en-US" sz="1500" spc="-100" dirty="0">
                <a:latin typeface="+mn-ea"/>
              </a:rPr>
              <a:t>실시하여 누전발생시 작업자 보호</a:t>
            </a:r>
          </a:p>
        </p:txBody>
      </p:sp>
    </p:spTree>
    <p:extLst>
      <p:ext uri="{BB962C8B-B14F-4D97-AF65-F5344CB8AC3E}">
        <p14:creationId xmlns:p14="http://schemas.microsoft.com/office/powerpoint/2010/main" val="96414396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5705" y="0"/>
            <a:ext cx="9152394" cy="6858000"/>
            <a:chOff x="-5705" y="314960"/>
            <a:chExt cx="9152394" cy="6228080"/>
          </a:xfrm>
        </p:grpSpPr>
        <p:pic>
          <p:nvPicPr>
            <p:cNvPr id="2" name="Picture 1" descr="앱광고.pdf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08" t="3704" r="4588" b="3555"/>
            <a:stretch/>
          </p:blipFill>
          <p:spPr>
            <a:xfrm>
              <a:off x="-5705" y="314960"/>
              <a:ext cx="4586495" cy="6228080"/>
            </a:xfrm>
            <a:prstGeom prst="rect">
              <a:avLst/>
            </a:prstGeom>
          </p:spPr>
        </p:pic>
        <p:pic>
          <p:nvPicPr>
            <p:cNvPr id="5" name="Picture 4" descr="앱광고.pdf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85" t="3704" r="5109" b="3555"/>
            <a:stretch/>
          </p:blipFill>
          <p:spPr>
            <a:xfrm>
              <a:off x="4570144" y="314960"/>
              <a:ext cx="4576545" cy="62280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5187046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5816757"/>
            <a:ext cx="9144000" cy="10412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6700" y="6122625"/>
            <a:ext cx="990600" cy="3302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0" y="2394360"/>
            <a:ext cx="91440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800" b="1" dirty="0">
                <a:solidFill>
                  <a:srgbClr val="823D8A"/>
                </a:solidFill>
                <a:latin typeface="+mn-ea"/>
              </a:rPr>
              <a:t>감사합니다</a:t>
            </a:r>
            <a:r>
              <a:rPr lang="en-US" altLang="ko-KR" sz="5800" b="1" dirty="0">
                <a:solidFill>
                  <a:srgbClr val="823D8A"/>
                </a:solidFill>
                <a:latin typeface="+mn-e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851386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F497D"/>
      </a:hlink>
      <a:folHlink>
        <a:srgbClr val="F7964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3753</TotalTime>
  <Words>4221</Words>
  <Application>Microsoft Macintosh PowerPoint</Application>
  <PresentationFormat>On-screen Show (4:3)</PresentationFormat>
  <Paragraphs>708</Paragraphs>
  <Slides>59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WB</dc:creator>
  <cp:lastModifiedBy>WB</cp:lastModifiedBy>
  <cp:revision>206</cp:revision>
  <dcterms:created xsi:type="dcterms:W3CDTF">2015-10-13T06:39:58Z</dcterms:created>
  <dcterms:modified xsi:type="dcterms:W3CDTF">2015-11-19T08:22:33Z</dcterms:modified>
</cp:coreProperties>
</file>